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sldIdLst>
    <p:sldId id="256" r:id="rId5"/>
    <p:sldId id="261" r:id="rId6"/>
    <p:sldId id="269" r:id="rId7"/>
    <p:sldId id="284" r:id="rId8"/>
    <p:sldId id="285" r:id="rId9"/>
    <p:sldId id="267" r:id="rId10"/>
    <p:sldId id="281" r:id="rId11"/>
    <p:sldId id="28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AAB2B1-9F53-484C-9FC1-B0FC0F35A2B2}">
          <p14:sldIdLst>
            <p14:sldId id="256"/>
            <p14:sldId id="261"/>
            <p14:sldId id="269"/>
            <p14:sldId id="284"/>
            <p14:sldId id="285"/>
            <p14:sldId id="267"/>
            <p14:sldId id="281"/>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20CC18-8D14-452C-6757-CAF7C04AA2DF}" name="Ian French" initials="IF" userId="S::Ian@reallyhelpfulmarketing.co.uk::1130f332-0b8f-40dd-94b1-862eb6d49ebd" providerId="AD"/>
  <p188:author id="{E4CF0848-3B30-E0DE-83FF-201DE1C722DF}" name="Ian French" initials="IF" userId="S::ian@reallyhelpfulmarketing.co.uk::1130f332-0b8f-40dd-94b1-862eb6d49e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D5"/>
    <a:srgbClr val="FF9E18"/>
    <a:srgbClr val="CDA53C"/>
    <a:srgbClr val="222F5B"/>
    <a:srgbClr val="164194"/>
    <a:srgbClr val="2CBC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2" autoAdjust="0"/>
    <p:restoredTop sz="92016" autoAdjust="0"/>
  </p:normalViewPr>
  <p:slideViewPr>
    <p:cSldViewPr snapToGrid="0" snapToObjects="1">
      <p:cViewPr varScale="1">
        <p:scale>
          <a:sx n="71" d="100"/>
          <a:sy n="71" d="100"/>
        </p:scale>
        <p:origin x="450" y="33"/>
      </p:cViewPr>
      <p:guideLst/>
    </p:cSldViewPr>
  </p:slideViewPr>
  <p:notesTextViewPr>
    <p:cViewPr>
      <p:scale>
        <a:sx n="3" d="2"/>
        <a:sy n="3" d="2"/>
      </p:scale>
      <p:origin x="0" y="0"/>
    </p:cViewPr>
  </p:notesTextViewPr>
  <p:notesViewPr>
    <p:cSldViewPr snapToGrid="0" snapToObjects="1">
      <p:cViewPr varScale="1">
        <p:scale>
          <a:sx n="58" d="100"/>
          <a:sy n="58" d="100"/>
        </p:scale>
        <p:origin x="1146"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s, Andrew" userId="8d5f4183-cf46-4440-b8d2-a8c980b6ed82" providerId="ADAL" clId="{EE4F9DD7-4CB1-4644-A600-3A06B5EFB566}"/>
    <pc:docChg chg="modSld">
      <pc:chgData name="Bass, Andrew" userId="8d5f4183-cf46-4440-b8d2-a8c980b6ed82" providerId="ADAL" clId="{EE4F9DD7-4CB1-4644-A600-3A06B5EFB566}" dt="2024-08-14T12:18:38.042" v="32" actId="20577"/>
      <pc:docMkLst>
        <pc:docMk/>
      </pc:docMkLst>
      <pc:sldChg chg="modSp mod">
        <pc:chgData name="Bass, Andrew" userId="8d5f4183-cf46-4440-b8d2-a8c980b6ed82" providerId="ADAL" clId="{EE4F9DD7-4CB1-4644-A600-3A06B5EFB566}" dt="2024-08-14T12:18:38.042" v="32" actId="20577"/>
        <pc:sldMkLst>
          <pc:docMk/>
          <pc:sldMk cId="846939246" sldId="256"/>
        </pc:sldMkLst>
        <pc:spChg chg="mod">
          <ac:chgData name="Bass, Andrew" userId="8d5f4183-cf46-4440-b8d2-a8c980b6ed82" providerId="ADAL" clId="{EE4F9DD7-4CB1-4644-A600-3A06B5EFB566}" dt="2024-08-14T12:18:38.042" v="32" actId="20577"/>
          <ac:spMkLst>
            <pc:docMk/>
            <pc:sldMk cId="846939246" sldId="256"/>
            <ac:spMk id="6" creationId="{369F07EF-BDC1-3F48-91A9-79255D1A71DC}"/>
          </ac:spMkLst>
        </pc:spChg>
      </pc:sldChg>
    </pc:docChg>
  </pc:docChgLst>
  <pc:docChgLst>
    <pc:chgData name="Bass, Andrew" userId="8d5f4183-cf46-4440-b8d2-a8c980b6ed82" providerId="ADAL" clId="{300EF7B0-078D-4059-9FD6-4AB07E61566F}"/>
    <pc:docChg chg="modSld">
      <pc:chgData name="Bass, Andrew" userId="8d5f4183-cf46-4440-b8d2-a8c980b6ed82" providerId="ADAL" clId="{300EF7B0-078D-4059-9FD6-4AB07E61566F}" dt="2024-05-29T11:42:30.219" v="53" actId="20577"/>
      <pc:docMkLst>
        <pc:docMk/>
      </pc:docMkLst>
      <pc:sldChg chg="modSp mod">
        <pc:chgData name="Bass, Andrew" userId="8d5f4183-cf46-4440-b8d2-a8c980b6ed82" providerId="ADAL" clId="{300EF7B0-078D-4059-9FD6-4AB07E61566F}" dt="2024-05-29T11:42:30.219" v="53" actId="20577"/>
        <pc:sldMkLst>
          <pc:docMk/>
          <pc:sldMk cId="846939246" sldId="256"/>
        </pc:sldMkLst>
        <pc:spChg chg="mod">
          <ac:chgData name="Bass, Andrew" userId="8d5f4183-cf46-4440-b8d2-a8c980b6ed82" providerId="ADAL" clId="{300EF7B0-078D-4059-9FD6-4AB07E61566F}" dt="2024-05-29T11:42:30.219" v="53" actId="20577"/>
          <ac:spMkLst>
            <pc:docMk/>
            <pc:sldMk cId="846939246" sldId="256"/>
            <ac:spMk id="6" creationId="{369F07EF-BDC1-3F48-91A9-79255D1A71DC}"/>
          </ac:spMkLst>
        </pc:spChg>
      </pc:sldChg>
    </pc:docChg>
  </pc:docChgLst>
  <pc:docChgLst>
    <pc:chgData name="Bass, Andrew" userId="8d5f4183-cf46-4440-b8d2-a8c980b6ed82" providerId="ADAL" clId="{2B00EC2A-B047-4814-93D8-DF02D00B69E6}"/>
    <pc:docChg chg="modSld">
      <pc:chgData name="Bass, Andrew" userId="8d5f4183-cf46-4440-b8d2-a8c980b6ed82" providerId="ADAL" clId="{2B00EC2A-B047-4814-93D8-DF02D00B69E6}" dt="2024-08-29T14:44:41.147" v="13" actId="20577"/>
      <pc:docMkLst>
        <pc:docMk/>
      </pc:docMkLst>
      <pc:sldChg chg="modSp mod">
        <pc:chgData name="Bass, Andrew" userId="8d5f4183-cf46-4440-b8d2-a8c980b6ed82" providerId="ADAL" clId="{2B00EC2A-B047-4814-93D8-DF02D00B69E6}" dt="2024-08-29T14:44:41.147" v="13" actId="20577"/>
        <pc:sldMkLst>
          <pc:docMk/>
          <pc:sldMk cId="2639180114" sldId="281"/>
        </pc:sldMkLst>
        <pc:spChg chg="mod">
          <ac:chgData name="Bass, Andrew" userId="8d5f4183-cf46-4440-b8d2-a8c980b6ed82" providerId="ADAL" clId="{2B00EC2A-B047-4814-93D8-DF02D00B69E6}" dt="2024-08-29T14:44:41.147" v="13" actId="20577"/>
          <ac:spMkLst>
            <pc:docMk/>
            <pc:sldMk cId="2639180114" sldId="281"/>
            <ac:spMk id="3" creationId="{00000000-0000-0000-0000-000000000000}"/>
          </ac:spMkLst>
        </pc:spChg>
      </pc:sldChg>
    </pc:docChg>
  </pc:docChgLst>
  <pc:docChgLst>
    <pc:chgData name="Izabela Drozd" userId="5d7bcef3-965c-40ce-bd71-abd0d1696269" providerId="ADAL" clId="{7BD411C4-EE06-41AA-B778-38B2860F6B32}"/>
    <pc:docChg chg="custSel delSld modSld modSection">
      <pc:chgData name="Izabela Drozd" userId="5d7bcef3-965c-40ce-bd71-abd0d1696269" providerId="ADAL" clId="{7BD411C4-EE06-41AA-B778-38B2860F6B32}" dt="2022-02-18T15:35:47.818" v="357" actId="1076"/>
      <pc:docMkLst>
        <pc:docMk/>
      </pc:docMkLst>
      <pc:sldChg chg="modSp">
        <pc:chgData name="Izabela Drozd" userId="5d7bcef3-965c-40ce-bd71-abd0d1696269" providerId="ADAL" clId="{7BD411C4-EE06-41AA-B778-38B2860F6B32}" dt="2022-02-18T15:25:37.613" v="4" actId="20577"/>
        <pc:sldMkLst>
          <pc:docMk/>
          <pc:sldMk cId="2468642715" sldId="258"/>
        </pc:sldMkLst>
        <pc:spChg chg="mod">
          <ac:chgData name="Izabela Drozd" userId="5d7bcef3-965c-40ce-bd71-abd0d1696269" providerId="ADAL" clId="{7BD411C4-EE06-41AA-B778-38B2860F6B32}" dt="2022-02-18T15:25:37.613" v="4" actId="20577"/>
          <ac:spMkLst>
            <pc:docMk/>
            <pc:sldMk cId="2468642715" sldId="258"/>
            <ac:spMk id="5" creationId="{0032ECFC-758F-AC43-8AF1-1B7199D9A125}"/>
          </ac:spMkLst>
        </pc:spChg>
      </pc:sldChg>
      <pc:sldChg chg="modSp mod">
        <pc:chgData name="Izabela Drozd" userId="5d7bcef3-965c-40ce-bd71-abd0d1696269" providerId="ADAL" clId="{7BD411C4-EE06-41AA-B778-38B2860F6B32}" dt="2022-02-18T15:28:28.670" v="84" actId="20577"/>
        <pc:sldMkLst>
          <pc:docMk/>
          <pc:sldMk cId="2641491751" sldId="267"/>
        </pc:sldMkLst>
        <pc:spChg chg="mod">
          <ac:chgData name="Izabela Drozd" userId="5d7bcef3-965c-40ce-bd71-abd0d1696269" providerId="ADAL" clId="{7BD411C4-EE06-41AA-B778-38B2860F6B32}" dt="2022-02-18T15:28:28.670" v="84" actId="20577"/>
          <ac:spMkLst>
            <pc:docMk/>
            <pc:sldMk cId="2641491751" sldId="267"/>
            <ac:spMk id="9" creationId="{EB626235-0F3B-024C-BF2D-EBC598B4B984}"/>
          </ac:spMkLst>
        </pc:spChg>
        <pc:picChg chg="mod">
          <ac:chgData name="Izabela Drozd" userId="5d7bcef3-965c-40ce-bd71-abd0d1696269" providerId="ADAL" clId="{7BD411C4-EE06-41AA-B778-38B2860F6B32}" dt="2022-02-18T15:28:15.998" v="74" actId="1076"/>
          <ac:picMkLst>
            <pc:docMk/>
            <pc:sldMk cId="2641491751" sldId="267"/>
            <ac:picMk id="11" creationId="{41C1B7B1-2F37-F744-BCF4-D35BB3382DAB}"/>
          </ac:picMkLst>
        </pc:picChg>
        <pc:picChg chg="mod">
          <ac:chgData name="Izabela Drozd" userId="5d7bcef3-965c-40ce-bd71-abd0d1696269" providerId="ADAL" clId="{7BD411C4-EE06-41AA-B778-38B2860F6B32}" dt="2022-02-18T15:28:15.998" v="74" actId="1076"/>
          <ac:picMkLst>
            <pc:docMk/>
            <pc:sldMk cId="2641491751" sldId="267"/>
            <ac:picMk id="16" creationId="{FEFC4A71-797B-0149-8DCA-1DB9AC53B357}"/>
          </ac:picMkLst>
        </pc:picChg>
      </pc:sldChg>
      <pc:sldChg chg="modSp mod">
        <pc:chgData name="Izabela Drozd" userId="5d7bcef3-965c-40ce-bd71-abd0d1696269" providerId="ADAL" clId="{7BD411C4-EE06-41AA-B778-38B2860F6B32}" dt="2022-02-18T15:27:44.872" v="71" actId="1035"/>
        <pc:sldMkLst>
          <pc:docMk/>
          <pc:sldMk cId="294022972" sldId="269"/>
        </pc:sldMkLst>
        <pc:spChg chg="mod">
          <ac:chgData name="Izabela Drozd" userId="5d7bcef3-965c-40ce-bd71-abd0d1696269" providerId="ADAL" clId="{7BD411C4-EE06-41AA-B778-38B2860F6B32}" dt="2022-02-18T15:27:18.669" v="43" actId="20577"/>
          <ac:spMkLst>
            <pc:docMk/>
            <pc:sldMk cId="294022972" sldId="269"/>
            <ac:spMk id="33" creationId="{79FE3ED8-9387-2046-BF3E-5D12961D5C98}"/>
          </ac:spMkLst>
        </pc:spChg>
        <pc:spChg chg="mod">
          <ac:chgData name="Izabela Drozd" userId="5d7bcef3-965c-40ce-bd71-abd0d1696269" providerId="ADAL" clId="{7BD411C4-EE06-41AA-B778-38B2860F6B32}" dt="2022-02-18T15:27:44.872" v="71" actId="1035"/>
          <ac:spMkLst>
            <pc:docMk/>
            <pc:sldMk cId="294022972" sldId="269"/>
            <ac:spMk id="35" creationId="{FE50402C-B346-5941-B99C-BBD0DA0C2F58}"/>
          </ac:spMkLst>
        </pc:spChg>
        <pc:spChg chg="mod">
          <ac:chgData name="Izabela Drozd" userId="5d7bcef3-965c-40ce-bd71-abd0d1696269" providerId="ADAL" clId="{7BD411C4-EE06-41AA-B778-38B2860F6B32}" dt="2022-02-18T15:27:41.787" v="70" actId="1035"/>
          <ac:spMkLst>
            <pc:docMk/>
            <pc:sldMk cId="294022972" sldId="269"/>
            <ac:spMk id="37" creationId="{2EFC727A-9325-4BF6-A57D-BBC9D23DBD1A}"/>
          </ac:spMkLst>
        </pc:spChg>
        <pc:spChg chg="mod">
          <ac:chgData name="Izabela Drozd" userId="5d7bcef3-965c-40ce-bd71-abd0d1696269" providerId="ADAL" clId="{7BD411C4-EE06-41AA-B778-38B2860F6B32}" dt="2022-02-18T15:27:36.006" v="65" actId="1036"/>
          <ac:spMkLst>
            <pc:docMk/>
            <pc:sldMk cId="294022972" sldId="269"/>
            <ac:spMk id="47" creationId="{A7AC1A9C-2098-D345-83A4-B952429ACC43}"/>
          </ac:spMkLst>
        </pc:spChg>
      </pc:sldChg>
      <pc:sldChg chg="modSp">
        <pc:chgData name="Izabela Drozd" userId="5d7bcef3-965c-40ce-bd71-abd0d1696269" providerId="ADAL" clId="{7BD411C4-EE06-41AA-B778-38B2860F6B32}" dt="2022-02-18T15:35:01.790" v="354" actId="20577"/>
        <pc:sldMkLst>
          <pc:docMk/>
          <pc:sldMk cId="2128127877" sldId="270"/>
        </pc:sldMkLst>
        <pc:spChg chg="mod">
          <ac:chgData name="Izabela Drozd" userId="5d7bcef3-965c-40ce-bd71-abd0d1696269" providerId="ADAL" clId="{7BD411C4-EE06-41AA-B778-38B2860F6B32}" dt="2022-02-18T15:35:01.790" v="354" actId="20577"/>
          <ac:spMkLst>
            <pc:docMk/>
            <pc:sldMk cId="2128127877" sldId="270"/>
            <ac:spMk id="5" creationId="{36ACC90C-A18D-E24E-A30B-D2CD312AA7CF}"/>
          </ac:spMkLst>
        </pc:spChg>
      </pc:sldChg>
      <pc:sldChg chg="addSp modSp mod modAnim">
        <pc:chgData name="Izabela Drozd" userId="5d7bcef3-965c-40ce-bd71-abd0d1696269" providerId="ADAL" clId="{7BD411C4-EE06-41AA-B778-38B2860F6B32}" dt="2022-02-18T15:31:16.073" v="238" actId="1035"/>
        <pc:sldMkLst>
          <pc:docMk/>
          <pc:sldMk cId="2646941986" sldId="271"/>
        </pc:sldMkLst>
        <pc:spChg chg="mod">
          <ac:chgData name="Izabela Drozd" userId="5d7bcef3-965c-40ce-bd71-abd0d1696269" providerId="ADAL" clId="{7BD411C4-EE06-41AA-B778-38B2860F6B32}" dt="2022-02-18T15:29:33.573" v="97" actId="1035"/>
          <ac:spMkLst>
            <pc:docMk/>
            <pc:sldMk cId="2646941986" sldId="271"/>
            <ac:spMk id="8" creationId="{E9198DFF-4E6F-184C-AE0B-B87B16C65E99}"/>
          </ac:spMkLst>
        </pc:spChg>
        <pc:spChg chg="mod">
          <ac:chgData name="Izabela Drozd" userId="5d7bcef3-965c-40ce-bd71-abd0d1696269" providerId="ADAL" clId="{7BD411C4-EE06-41AA-B778-38B2860F6B32}" dt="2022-02-18T15:31:02.642" v="227" actId="1036"/>
          <ac:spMkLst>
            <pc:docMk/>
            <pc:sldMk cId="2646941986" sldId="271"/>
            <ac:spMk id="9" creationId="{BC7648C4-8898-5D47-8872-ADD2DE27E9AB}"/>
          </ac:spMkLst>
        </pc:spChg>
        <pc:spChg chg="mod">
          <ac:chgData name="Izabela Drozd" userId="5d7bcef3-965c-40ce-bd71-abd0d1696269" providerId="ADAL" clId="{7BD411C4-EE06-41AA-B778-38B2860F6B32}" dt="2022-02-18T15:31:13.432" v="236" actId="1035"/>
          <ac:spMkLst>
            <pc:docMk/>
            <pc:sldMk cId="2646941986" sldId="271"/>
            <ac:spMk id="10" creationId="{0C892349-3B0E-8C49-853C-BDF61B187975}"/>
          </ac:spMkLst>
        </pc:spChg>
        <pc:spChg chg="mod">
          <ac:chgData name="Izabela Drozd" userId="5d7bcef3-965c-40ce-bd71-abd0d1696269" providerId="ADAL" clId="{7BD411C4-EE06-41AA-B778-38B2860F6B32}" dt="2022-02-18T15:31:16.073" v="238" actId="1035"/>
          <ac:spMkLst>
            <pc:docMk/>
            <pc:sldMk cId="2646941986" sldId="271"/>
            <ac:spMk id="11" creationId="{27251D4A-351B-7148-B828-C70A1AC83B96}"/>
          </ac:spMkLst>
        </pc:spChg>
        <pc:spChg chg="add mod">
          <ac:chgData name="Izabela Drozd" userId="5d7bcef3-965c-40ce-bd71-abd0d1696269" providerId="ADAL" clId="{7BD411C4-EE06-41AA-B778-38B2860F6B32}" dt="2022-02-18T15:30:56.201" v="224" actId="1036"/>
          <ac:spMkLst>
            <pc:docMk/>
            <pc:sldMk cId="2646941986" sldId="271"/>
            <ac:spMk id="12" creationId="{A7C85515-7A43-477E-BAB7-B618651C84E9}"/>
          </ac:spMkLst>
        </pc:spChg>
        <pc:picChg chg="mod">
          <ac:chgData name="Izabela Drozd" userId="5d7bcef3-965c-40ce-bd71-abd0d1696269" providerId="ADAL" clId="{7BD411C4-EE06-41AA-B778-38B2860F6B32}" dt="2022-02-18T15:29:30.981" v="90" actId="1035"/>
          <ac:picMkLst>
            <pc:docMk/>
            <pc:sldMk cId="2646941986" sldId="271"/>
            <ac:picMk id="15" creationId="{181043A3-D3F5-D44D-9D4F-F86A6ABFAA86}"/>
          </ac:picMkLst>
        </pc:picChg>
      </pc:sldChg>
      <pc:sldChg chg="addSp delSp modSp mod delAnim modAnim">
        <pc:chgData name="Izabela Drozd" userId="5d7bcef3-965c-40ce-bd71-abd0d1696269" providerId="ADAL" clId="{7BD411C4-EE06-41AA-B778-38B2860F6B32}" dt="2022-02-18T15:35:47.818" v="357" actId="1076"/>
        <pc:sldMkLst>
          <pc:docMk/>
          <pc:sldMk cId="3661669927" sldId="272"/>
        </pc:sldMkLst>
        <pc:picChg chg="add mod">
          <ac:chgData name="Izabela Drozd" userId="5d7bcef3-965c-40ce-bd71-abd0d1696269" providerId="ADAL" clId="{7BD411C4-EE06-41AA-B778-38B2860F6B32}" dt="2022-02-18T15:35:47.818" v="357" actId="1076"/>
          <ac:picMkLst>
            <pc:docMk/>
            <pc:sldMk cId="3661669927" sldId="272"/>
            <ac:picMk id="2" creationId="{2B2935D2-417B-4889-82EA-C55B7AF29770}"/>
          </ac:picMkLst>
        </pc:picChg>
        <pc:picChg chg="del">
          <ac:chgData name="Izabela Drozd" userId="5d7bcef3-965c-40ce-bd71-abd0d1696269" providerId="ADAL" clId="{7BD411C4-EE06-41AA-B778-38B2860F6B32}" dt="2022-02-18T15:35:36.077" v="355" actId="478"/>
          <ac:picMkLst>
            <pc:docMk/>
            <pc:sldMk cId="3661669927" sldId="272"/>
            <ac:picMk id="3" creationId="{347E0153-6EDE-084C-853C-BF27F082F40E}"/>
          </ac:picMkLst>
        </pc:picChg>
      </pc:sldChg>
      <pc:sldChg chg="del">
        <pc:chgData name="Izabela Drozd" userId="5d7bcef3-965c-40ce-bd71-abd0d1696269" providerId="ADAL" clId="{7BD411C4-EE06-41AA-B778-38B2860F6B32}" dt="2022-02-18T15:27:56.087" v="72" actId="47"/>
        <pc:sldMkLst>
          <pc:docMk/>
          <pc:sldMk cId="2191401457"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AEE9D-AF44-4DD6-8B8F-FBA18CC9F395}" type="datetimeFigureOut">
              <a:rPr lang="en-GB" smtClean="0"/>
              <a:t>29/08/2024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B3C26-52DB-4AF7-AC7A-50562179AB7C}" type="slidenum">
              <a:rPr lang="en-GB" smtClean="0"/>
              <a:t>‹#›</a:t>
            </a:fld>
            <a:endParaRPr lang="en-GB" dirty="0"/>
          </a:p>
        </p:txBody>
      </p:sp>
    </p:spTree>
    <p:extLst>
      <p:ext uri="{BB962C8B-B14F-4D97-AF65-F5344CB8AC3E}">
        <p14:creationId xmlns:p14="http://schemas.microsoft.com/office/powerpoint/2010/main" val="412851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andrew.bass@benefacttrust.co.u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6B3C26-52DB-4AF7-AC7A-50562179AB7C}" type="slidenum">
              <a:rPr lang="en-GB" smtClean="0"/>
              <a:t>1</a:t>
            </a:fld>
            <a:endParaRPr lang="en-GB" dirty="0"/>
          </a:p>
        </p:txBody>
      </p:sp>
    </p:spTree>
    <p:extLst>
      <p:ext uri="{BB962C8B-B14F-4D97-AF65-F5344CB8AC3E}">
        <p14:creationId xmlns:p14="http://schemas.microsoft.com/office/powerpoint/2010/main" val="2645212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Benefact Trust have a number of available grant programmes this presentation will give you an overview </a:t>
            </a:r>
            <a:r>
              <a:rPr lang="en-GB"/>
              <a:t>of them.</a:t>
            </a:r>
            <a:endParaRPr lang="en-GB" dirty="0"/>
          </a:p>
        </p:txBody>
      </p:sp>
      <p:sp>
        <p:nvSpPr>
          <p:cNvPr id="4" name="Slide Number Placeholder 3"/>
          <p:cNvSpPr>
            <a:spLocks noGrp="1"/>
          </p:cNvSpPr>
          <p:nvPr>
            <p:ph type="sldNum" sz="quarter" idx="10"/>
          </p:nvPr>
        </p:nvSpPr>
        <p:spPr/>
        <p:txBody>
          <a:bodyPr/>
          <a:lstStyle/>
          <a:p>
            <a:fld id="{1F6B3C26-52DB-4AF7-AC7A-50562179AB7C}" type="slidenum">
              <a:rPr lang="en-GB" smtClean="0"/>
              <a:t>2</a:t>
            </a:fld>
            <a:endParaRPr lang="en-GB" dirty="0"/>
          </a:p>
        </p:txBody>
      </p:sp>
    </p:spTree>
    <p:extLst>
      <p:ext uri="{BB962C8B-B14F-4D97-AF65-F5344CB8AC3E}">
        <p14:creationId xmlns:p14="http://schemas.microsoft.com/office/powerpoint/2010/main" val="318428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 grant programmes have their own page on our website giving you the full criteria for applying, details on eligible costs and frequently asked questions.</a:t>
            </a:r>
          </a:p>
          <a:p>
            <a:endParaRPr lang="en-GB" dirty="0"/>
          </a:p>
          <a:p>
            <a:r>
              <a:rPr lang="en-GB" dirty="0"/>
              <a:t>We are always happy to speak to an applicant to discuss their funding needs before they apply to us.</a:t>
            </a:r>
          </a:p>
        </p:txBody>
      </p:sp>
      <p:sp>
        <p:nvSpPr>
          <p:cNvPr id="4" name="Slide Number Placeholder 3"/>
          <p:cNvSpPr>
            <a:spLocks noGrp="1"/>
          </p:cNvSpPr>
          <p:nvPr>
            <p:ph type="sldNum" sz="quarter" idx="10"/>
          </p:nvPr>
        </p:nvSpPr>
        <p:spPr/>
        <p:txBody>
          <a:bodyPr/>
          <a:lstStyle/>
          <a:p>
            <a:fld id="{1F6B3C26-52DB-4AF7-AC7A-50562179AB7C}" type="slidenum">
              <a:rPr lang="en-GB" smtClean="0"/>
              <a:t>3</a:t>
            </a:fld>
            <a:endParaRPr lang="en-GB" dirty="0"/>
          </a:p>
        </p:txBody>
      </p:sp>
    </p:spTree>
    <p:extLst>
      <p:ext uri="{BB962C8B-B14F-4D97-AF65-F5344CB8AC3E}">
        <p14:creationId xmlns:p14="http://schemas.microsoft.com/office/powerpoint/2010/main" val="6908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3 main programmes we will focus on today.</a:t>
            </a:r>
          </a:p>
          <a:p>
            <a:endParaRPr lang="en-GB" dirty="0"/>
          </a:p>
          <a:p>
            <a:r>
              <a:rPr lang="en-GB" dirty="0"/>
              <a:t>Building Improvement is for capital projects where the only beneficiary is the church itself.</a:t>
            </a:r>
          </a:p>
          <a:p>
            <a:endParaRPr lang="en-GB" dirty="0"/>
          </a:p>
          <a:p>
            <a:r>
              <a:rPr lang="en-GB" dirty="0"/>
              <a:t>Roof Alarms – must be an alarm installed by a provider recognised by your insurer and must be maintained for a minimum of 5 years. We will fund up to 50% of the cost of the alarm installation but capped at £2,500.</a:t>
            </a:r>
          </a:p>
          <a:p>
            <a:endParaRPr lang="en-GB" dirty="0"/>
          </a:p>
          <a:p>
            <a:r>
              <a:rPr lang="en-GB" dirty="0"/>
              <a:t>Community Impact – more details on the coming slides.</a:t>
            </a:r>
          </a:p>
        </p:txBody>
      </p:sp>
      <p:sp>
        <p:nvSpPr>
          <p:cNvPr id="4" name="Slide Number Placeholder 3"/>
          <p:cNvSpPr>
            <a:spLocks noGrp="1"/>
          </p:cNvSpPr>
          <p:nvPr>
            <p:ph type="sldNum" sz="quarter" idx="5"/>
          </p:nvPr>
        </p:nvSpPr>
        <p:spPr/>
        <p:txBody>
          <a:bodyPr/>
          <a:lstStyle/>
          <a:p>
            <a:fld id="{1F6B3C26-52DB-4AF7-AC7A-50562179AB7C}" type="slidenum">
              <a:rPr lang="en-GB" smtClean="0"/>
              <a:t>4</a:t>
            </a:fld>
            <a:endParaRPr lang="en-GB" dirty="0"/>
          </a:p>
        </p:txBody>
      </p:sp>
    </p:spTree>
    <p:extLst>
      <p:ext uri="{BB962C8B-B14F-4D97-AF65-F5344CB8AC3E}">
        <p14:creationId xmlns:p14="http://schemas.microsoft.com/office/powerpoint/2010/main" val="3348111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Pretty much all the information you require is in the slide but more information can be found on the relevant page on our website.</a:t>
            </a:r>
          </a:p>
        </p:txBody>
      </p:sp>
      <p:sp>
        <p:nvSpPr>
          <p:cNvPr id="4" name="Slide Number Placeholder 3"/>
          <p:cNvSpPr>
            <a:spLocks noGrp="1"/>
          </p:cNvSpPr>
          <p:nvPr>
            <p:ph type="sldNum" sz="quarter" idx="5"/>
          </p:nvPr>
        </p:nvSpPr>
        <p:spPr/>
        <p:txBody>
          <a:bodyPr/>
          <a:lstStyle/>
          <a:p>
            <a:fld id="{1F6B3C26-52DB-4AF7-AC7A-50562179AB7C}" type="slidenum">
              <a:rPr lang="en-GB" smtClean="0"/>
              <a:t>5</a:t>
            </a:fld>
            <a:endParaRPr lang="en-GB" dirty="0"/>
          </a:p>
        </p:txBody>
      </p:sp>
    </p:spTree>
    <p:extLst>
      <p:ext uri="{BB962C8B-B14F-4D97-AF65-F5344CB8AC3E}">
        <p14:creationId xmlns:p14="http://schemas.microsoft.com/office/powerpoint/2010/main" val="397816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information required is in the slide.</a:t>
            </a:r>
          </a:p>
        </p:txBody>
      </p:sp>
      <p:sp>
        <p:nvSpPr>
          <p:cNvPr id="4" name="Slide Number Placeholder 3"/>
          <p:cNvSpPr>
            <a:spLocks noGrp="1"/>
          </p:cNvSpPr>
          <p:nvPr>
            <p:ph type="sldNum" sz="quarter" idx="10"/>
          </p:nvPr>
        </p:nvSpPr>
        <p:spPr/>
        <p:txBody>
          <a:bodyPr/>
          <a:lstStyle/>
          <a:p>
            <a:fld id="{1F6B3C26-52DB-4AF7-AC7A-50562179AB7C}" type="slidenum">
              <a:rPr lang="en-GB" smtClean="0"/>
              <a:t>6</a:t>
            </a:fld>
            <a:endParaRPr lang="en-GB" dirty="0"/>
          </a:p>
        </p:txBody>
      </p:sp>
    </p:spTree>
    <p:extLst>
      <p:ext uri="{BB962C8B-B14F-4D97-AF65-F5344CB8AC3E}">
        <p14:creationId xmlns:p14="http://schemas.microsoft.com/office/powerpoint/2010/main" val="146994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4063"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F6B3C26-52DB-4AF7-AC7A-50562179AB7C}" type="slidenum">
              <a:rPr lang="en-GB" smtClean="0"/>
              <a:t>7</a:t>
            </a:fld>
            <a:endParaRPr lang="en-GB" dirty="0"/>
          </a:p>
        </p:txBody>
      </p:sp>
      <p:sp>
        <p:nvSpPr>
          <p:cNvPr id="5" name="TextBox 4">
            <a:extLst>
              <a:ext uri="{FF2B5EF4-FFF2-40B4-BE49-F238E27FC236}">
                <a16:creationId xmlns:a16="http://schemas.microsoft.com/office/drawing/2014/main" id="{A37AFF43-1700-8336-E7FA-843ED0655C91}"/>
              </a:ext>
            </a:extLst>
          </p:cNvPr>
          <p:cNvSpPr txBox="1"/>
          <p:nvPr/>
        </p:nvSpPr>
        <p:spPr>
          <a:xfrm>
            <a:off x="830316" y="3100551"/>
            <a:ext cx="3347545" cy="738664"/>
          </a:xfrm>
          <a:prstGeom prst="rect">
            <a:avLst/>
          </a:prstGeom>
          <a:noFill/>
          <a:ln>
            <a:solidFill>
              <a:srgbClr val="0070C0"/>
            </a:solidFill>
          </a:ln>
        </p:spPr>
        <p:txBody>
          <a:bodyPr wrap="square" rtlCol="0">
            <a:spAutoFit/>
          </a:bodyPr>
          <a:lstStyle/>
          <a:p>
            <a:r>
              <a:rPr lang="en-GB" sz="1400" dirty="0"/>
              <a:t>Andrew Bass – Grants Officer for Scotland.</a:t>
            </a:r>
          </a:p>
          <a:p>
            <a:r>
              <a:rPr lang="en-GB" sz="1400" dirty="0">
                <a:hlinkClick r:id="rId3"/>
              </a:rPr>
              <a:t>andrew.bass@benefacttrust.co.uk</a:t>
            </a:r>
            <a:endParaRPr lang="en-GB" sz="1400" dirty="0"/>
          </a:p>
          <a:p>
            <a:r>
              <a:rPr lang="en-GB" sz="1400" dirty="0"/>
              <a:t>01524 782825 or 07391 861909</a:t>
            </a:r>
          </a:p>
        </p:txBody>
      </p:sp>
    </p:spTree>
    <p:extLst>
      <p:ext uri="{BB962C8B-B14F-4D97-AF65-F5344CB8AC3E}">
        <p14:creationId xmlns:p14="http://schemas.microsoft.com/office/powerpoint/2010/main" val="2540689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F6B3C26-52DB-4AF7-AC7A-50562179AB7C}" type="slidenum">
              <a:rPr lang="en-GB" smtClean="0"/>
              <a:t>8</a:t>
            </a:fld>
            <a:endParaRPr lang="en-GB" dirty="0"/>
          </a:p>
        </p:txBody>
      </p:sp>
    </p:spTree>
    <p:extLst>
      <p:ext uri="{BB962C8B-B14F-4D97-AF65-F5344CB8AC3E}">
        <p14:creationId xmlns:p14="http://schemas.microsoft.com/office/powerpoint/2010/main" val="2382855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F4B56-D600-B649-970F-5C4B714C418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47D62A6-70BB-E944-8B3C-7E3826EC78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C7C8427-BB8F-BC49-9709-886AC737CF42}"/>
              </a:ext>
            </a:extLst>
          </p:cNvPr>
          <p:cNvSpPr>
            <a:spLocks noGrp="1"/>
          </p:cNvSpPr>
          <p:nvPr>
            <p:ph type="dt" sz="half" idx="10"/>
          </p:nvPr>
        </p:nvSpPr>
        <p:spPr/>
        <p:txBody>
          <a:bodyPr/>
          <a:lstStyle/>
          <a:p>
            <a:fld id="{37BB89C5-52E0-C847-8D56-EB4E3E9280F2}" type="datetimeFigureOut">
              <a:rPr lang="en-US" smtClean="0"/>
              <a:t>8/29/2024</a:t>
            </a:fld>
            <a:endParaRPr lang="en-US" dirty="0"/>
          </a:p>
        </p:txBody>
      </p:sp>
      <p:sp>
        <p:nvSpPr>
          <p:cNvPr id="5" name="Footer Placeholder 4">
            <a:extLst>
              <a:ext uri="{FF2B5EF4-FFF2-40B4-BE49-F238E27FC236}">
                <a16:creationId xmlns:a16="http://schemas.microsoft.com/office/drawing/2014/main" id="{042126D5-744F-1846-B848-00C8703136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3E9678-8B48-A34D-A86C-C0AB296110E9}"/>
              </a:ext>
            </a:extLst>
          </p:cNvPr>
          <p:cNvSpPr>
            <a:spLocks noGrp="1"/>
          </p:cNvSpPr>
          <p:nvPr>
            <p:ph type="sldNum" sz="quarter" idx="12"/>
          </p:nvPr>
        </p:nvSpPr>
        <p:spPr/>
        <p:txBody>
          <a:bodyPr/>
          <a:lstStyle/>
          <a:p>
            <a:fld id="{DE422DC6-6145-854A-80BF-EE213DBE5D4C}" type="slidenum">
              <a:rPr lang="en-US" smtClean="0"/>
              <a:t>‹#›</a:t>
            </a:fld>
            <a:endParaRPr lang="en-US" dirty="0"/>
          </a:p>
        </p:txBody>
      </p:sp>
    </p:spTree>
    <p:extLst>
      <p:ext uri="{BB962C8B-B14F-4D97-AF65-F5344CB8AC3E}">
        <p14:creationId xmlns:p14="http://schemas.microsoft.com/office/powerpoint/2010/main" val="1429199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B1BA-A731-AB4C-9D57-9CC4276DE8F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58860B-2BBC-E440-A7F7-E9B27EF171D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5DA934-9AD5-1D44-A107-77879DB5656A}"/>
              </a:ext>
            </a:extLst>
          </p:cNvPr>
          <p:cNvSpPr>
            <a:spLocks noGrp="1"/>
          </p:cNvSpPr>
          <p:nvPr>
            <p:ph type="dt" sz="half" idx="10"/>
          </p:nvPr>
        </p:nvSpPr>
        <p:spPr/>
        <p:txBody>
          <a:bodyPr/>
          <a:lstStyle/>
          <a:p>
            <a:fld id="{37BB89C5-52E0-C847-8D56-EB4E3E9280F2}" type="datetimeFigureOut">
              <a:rPr lang="en-US" smtClean="0"/>
              <a:t>8/29/2024</a:t>
            </a:fld>
            <a:endParaRPr lang="en-US" dirty="0"/>
          </a:p>
        </p:txBody>
      </p:sp>
      <p:sp>
        <p:nvSpPr>
          <p:cNvPr id="5" name="Footer Placeholder 4">
            <a:extLst>
              <a:ext uri="{FF2B5EF4-FFF2-40B4-BE49-F238E27FC236}">
                <a16:creationId xmlns:a16="http://schemas.microsoft.com/office/drawing/2014/main" id="{EA170B70-2F82-7749-ACC1-83A70C9EB4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920112-0A68-2442-9091-396550DC2A03}"/>
              </a:ext>
            </a:extLst>
          </p:cNvPr>
          <p:cNvSpPr>
            <a:spLocks noGrp="1"/>
          </p:cNvSpPr>
          <p:nvPr>
            <p:ph type="sldNum" sz="quarter" idx="12"/>
          </p:nvPr>
        </p:nvSpPr>
        <p:spPr/>
        <p:txBody>
          <a:bodyPr/>
          <a:lstStyle/>
          <a:p>
            <a:fld id="{DE422DC6-6145-854A-80BF-EE213DBE5D4C}" type="slidenum">
              <a:rPr lang="en-US" smtClean="0"/>
              <a:t>‹#›</a:t>
            </a:fld>
            <a:endParaRPr lang="en-US" dirty="0"/>
          </a:p>
        </p:txBody>
      </p:sp>
    </p:spTree>
    <p:extLst>
      <p:ext uri="{BB962C8B-B14F-4D97-AF65-F5344CB8AC3E}">
        <p14:creationId xmlns:p14="http://schemas.microsoft.com/office/powerpoint/2010/main" val="774668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DEBA75-8052-7348-8612-128DA688A3F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8376A6A-8AA9-5F45-8E74-9D955CF8296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8E561C-3880-A644-92C5-63D15FE7D1E5}"/>
              </a:ext>
            </a:extLst>
          </p:cNvPr>
          <p:cNvSpPr>
            <a:spLocks noGrp="1"/>
          </p:cNvSpPr>
          <p:nvPr>
            <p:ph type="dt" sz="half" idx="10"/>
          </p:nvPr>
        </p:nvSpPr>
        <p:spPr/>
        <p:txBody>
          <a:bodyPr/>
          <a:lstStyle/>
          <a:p>
            <a:fld id="{37BB89C5-52E0-C847-8D56-EB4E3E9280F2}" type="datetimeFigureOut">
              <a:rPr lang="en-US" smtClean="0"/>
              <a:t>8/29/2024</a:t>
            </a:fld>
            <a:endParaRPr lang="en-US" dirty="0"/>
          </a:p>
        </p:txBody>
      </p:sp>
      <p:sp>
        <p:nvSpPr>
          <p:cNvPr id="5" name="Footer Placeholder 4">
            <a:extLst>
              <a:ext uri="{FF2B5EF4-FFF2-40B4-BE49-F238E27FC236}">
                <a16:creationId xmlns:a16="http://schemas.microsoft.com/office/drawing/2014/main" id="{4ACDF309-4957-894C-860F-8A313E619C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2A44C2-4B7C-EB4D-938C-A9F26736F180}"/>
              </a:ext>
            </a:extLst>
          </p:cNvPr>
          <p:cNvSpPr>
            <a:spLocks noGrp="1"/>
          </p:cNvSpPr>
          <p:nvPr>
            <p:ph type="sldNum" sz="quarter" idx="12"/>
          </p:nvPr>
        </p:nvSpPr>
        <p:spPr/>
        <p:txBody>
          <a:bodyPr/>
          <a:lstStyle/>
          <a:p>
            <a:fld id="{DE422DC6-6145-854A-80BF-EE213DBE5D4C}" type="slidenum">
              <a:rPr lang="en-US" smtClean="0"/>
              <a:t>‹#›</a:t>
            </a:fld>
            <a:endParaRPr lang="en-US" dirty="0"/>
          </a:p>
        </p:txBody>
      </p:sp>
    </p:spTree>
    <p:extLst>
      <p:ext uri="{BB962C8B-B14F-4D97-AF65-F5344CB8AC3E}">
        <p14:creationId xmlns:p14="http://schemas.microsoft.com/office/powerpoint/2010/main" val="314869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D877F-5327-BD47-B582-0F3196E6C55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709A9E-73E8-5C48-84E2-34FD09F2BC0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85D740-1090-164A-A6ED-50B4C530CAA5}"/>
              </a:ext>
            </a:extLst>
          </p:cNvPr>
          <p:cNvSpPr>
            <a:spLocks noGrp="1"/>
          </p:cNvSpPr>
          <p:nvPr>
            <p:ph type="dt" sz="half" idx="10"/>
          </p:nvPr>
        </p:nvSpPr>
        <p:spPr/>
        <p:txBody>
          <a:bodyPr/>
          <a:lstStyle/>
          <a:p>
            <a:fld id="{37BB89C5-52E0-C847-8D56-EB4E3E9280F2}" type="datetimeFigureOut">
              <a:rPr lang="en-US" smtClean="0"/>
              <a:t>8/29/2024</a:t>
            </a:fld>
            <a:endParaRPr lang="en-US" dirty="0"/>
          </a:p>
        </p:txBody>
      </p:sp>
      <p:sp>
        <p:nvSpPr>
          <p:cNvPr id="5" name="Footer Placeholder 4">
            <a:extLst>
              <a:ext uri="{FF2B5EF4-FFF2-40B4-BE49-F238E27FC236}">
                <a16:creationId xmlns:a16="http://schemas.microsoft.com/office/drawing/2014/main" id="{68138D2A-861A-5648-86C6-657E4D68FB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C8A6EE-6D54-B24B-9303-E4AEFB124067}"/>
              </a:ext>
            </a:extLst>
          </p:cNvPr>
          <p:cNvSpPr>
            <a:spLocks noGrp="1"/>
          </p:cNvSpPr>
          <p:nvPr>
            <p:ph type="sldNum" sz="quarter" idx="12"/>
          </p:nvPr>
        </p:nvSpPr>
        <p:spPr/>
        <p:txBody>
          <a:bodyPr/>
          <a:lstStyle/>
          <a:p>
            <a:fld id="{DE422DC6-6145-854A-80BF-EE213DBE5D4C}" type="slidenum">
              <a:rPr lang="en-US" smtClean="0"/>
              <a:t>‹#›</a:t>
            </a:fld>
            <a:endParaRPr lang="en-US" dirty="0"/>
          </a:p>
        </p:txBody>
      </p:sp>
    </p:spTree>
    <p:extLst>
      <p:ext uri="{BB962C8B-B14F-4D97-AF65-F5344CB8AC3E}">
        <p14:creationId xmlns:p14="http://schemas.microsoft.com/office/powerpoint/2010/main" val="4050312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D3966-25D0-3045-BBB6-BA35F8C9E2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EC579FF-6882-8248-AE41-DB5AE7D7C7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E62929B-57F3-DC4E-B31C-8870540BF137}"/>
              </a:ext>
            </a:extLst>
          </p:cNvPr>
          <p:cNvSpPr>
            <a:spLocks noGrp="1"/>
          </p:cNvSpPr>
          <p:nvPr>
            <p:ph type="dt" sz="half" idx="10"/>
          </p:nvPr>
        </p:nvSpPr>
        <p:spPr/>
        <p:txBody>
          <a:bodyPr/>
          <a:lstStyle/>
          <a:p>
            <a:fld id="{37BB89C5-52E0-C847-8D56-EB4E3E9280F2}" type="datetimeFigureOut">
              <a:rPr lang="en-US" smtClean="0"/>
              <a:t>8/29/2024</a:t>
            </a:fld>
            <a:endParaRPr lang="en-US" dirty="0"/>
          </a:p>
        </p:txBody>
      </p:sp>
      <p:sp>
        <p:nvSpPr>
          <p:cNvPr id="5" name="Footer Placeholder 4">
            <a:extLst>
              <a:ext uri="{FF2B5EF4-FFF2-40B4-BE49-F238E27FC236}">
                <a16:creationId xmlns:a16="http://schemas.microsoft.com/office/drawing/2014/main" id="{EF6CFF00-DF32-5E48-AC0C-0FE0875E89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848E99-6934-9440-B505-3EC32CA595A6}"/>
              </a:ext>
            </a:extLst>
          </p:cNvPr>
          <p:cNvSpPr>
            <a:spLocks noGrp="1"/>
          </p:cNvSpPr>
          <p:nvPr>
            <p:ph type="sldNum" sz="quarter" idx="12"/>
          </p:nvPr>
        </p:nvSpPr>
        <p:spPr/>
        <p:txBody>
          <a:bodyPr/>
          <a:lstStyle/>
          <a:p>
            <a:fld id="{DE422DC6-6145-854A-80BF-EE213DBE5D4C}" type="slidenum">
              <a:rPr lang="en-US" smtClean="0"/>
              <a:t>‹#›</a:t>
            </a:fld>
            <a:endParaRPr lang="en-US" dirty="0"/>
          </a:p>
        </p:txBody>
      </p:sp>
    </p:spTree>
    <p:extLst>
      <p:ext uri="{BB962C8B-B14F-4D97-AF65-F5344CB8AC3E}">
        <p14:creationId xmlns:p14="http://schemas.microsoft.com/office/powerpoint/2010/main" val="181655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B898-A307-F046-8EAA-716FC01FF2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FA1AC4C-0DB8-0144-A63C-8356E5C7F44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F64F4F9-B484-E843-89B3-9B9C5C1CCEB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BE98661-82F2-0949-8BAC-975E4E3D6FDC}"/>
              </a:ext>
            </a:extLst>
          </p:cNvPr>
          <p:cNvSpPr>
            <a:spLocks noGrp="1"/>
          </p:cNvSpPr>
          <p:nvPr>
            <p:ph type="dt" sz="half" idx="10"/>
          </p:nvPr>
        </p:nvSpPr>
        <p:spPr/>
        <p:txBody>
          <a:bodyPr/>
          <a:lstStyle/>
          <a:p>
            <a:fld id="{37BB89C5-52E0-C847-8D56-EB4E3E9280F2}" type="datetimeFigureOut">
              <a:rPr lang="en-US" smtClean="0"/>
              <a:t>8/29/2024</a:t>
            </a:fld>
            <a:endParaRPr lang="en-US" dirty="0"/>
          </a:p>
        </p:txBody>
      </p:sp>
      <p:sp>
        <p:nvSpPr>
          <p:cNvPr id="6" name="Footer Placeholder 5">
            <a:extLst>
              <a:ext uri="{FF2B5EF4-FFF2-40B4-BE49-F238E27FC236}">
                <a16:creationId xmlns:a16="http://schemas.microsoft.com/office/drawing/2014/main" id="{0E077A20-4BC3-324B-9440-8067C7BE6B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D68607-B4EB-E44A-B28F-CE03A538BAFF}"/>
              </a:ext>
            </a:extLst>
          </p:cNvPr>
          <p:cNvSpPr>
            <a:spLocks noGrp="1"/>
          </p:cNvSpPr>
          <p:nvPr>
            <p:ph type="sldNum" sz="quarter" idx="12"/>
          </p:nvPr>
        </p:nvSpPr>
        <p:spPr/>
        <p:txBody>
          <a:bodyPr/>
          <a:lstStyle/>
          <a:p>
            <a:fld id="{DE422DC6-6145-854A-80BF-EE213DBE5D4C}" type="slidenum">
              <a:rPr lang="en-US" smtClean="0"/>
              <a:t>‹#›</a:t>
            </a:fld>
            <a:endParaRPr lang="en-US" dirty="0"/>
          </a:p>
        </p:txBody>
      </p:sp>
    </p:spTree>
    <p:extLst>
      <p:ext uri="{BB962C8B-B14F-4D97-AF65-F5344CB8AC3E}">
        <p14:creationId xmlns:p14="http://schemas.microsoft.com/office/powerpoint/2010/main" val="132911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2159-112D-DA4F-98DA-D558F119E67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96B8CB-C17B-C54A-A392-91091FEF6B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1AB2D26-5B29-B346-B322-3B0C1063207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433D75A-DB17-ED47-B49D-08395D7E29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537885-07EB-0146-A373-6802EB12931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F99B887-BC8C-8F4A-BEC3-0507DFB36235}"/>
              </a:ext>
            </a:extLst>
          </p:cNvPr>
          <p:cNvSpPr>
            <a:spLocks noGrp="1"/>
          </p:cNvSpPr>
          <p:nvPr>
            <p:ph type="dt" sz="half" idx="10"/>
          </p:nvPr>
        </p:nvSpPr>
        <p:spPr/>
        <p:txBody>
          <a:bodyPr/>
          <a:lstStyle/>
          <a:p>
            <a:fld id="{37BB89C5-52E0-C847-8D56-EB4E3E9280F2}" type="datetimeFigureOut">
              <a:rPr lang="en-US" smtClean="0"/>
              <a:t>8/29/2024</a:t>
            </a:fld>
            <a:endParaRPr lang="en-US" dirty="0"/>
          </a:p>
        </p:txBody>
      </p:sp>
      <p:sp>
        <p:nvSpPr>
          <p:cNvPr id="8" name="Footer Placeholder 7">
            <a:extLst>
              <a:ext uri="{FF2B5EF4-FFF2-40B4-BE49-F238E27FC236}">
                <a16:creationId xmlns:a16="http://schemas.microsoft.com/office/drawing/2014/main" id="{D100D373-534A-2749-8628-10132C71798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7B5FB8B-28E2-8C4D-98DA-7877690865E1}"/>
              </a:ext>
            </a:extLst>
          </p:cNvPr>
          <p:cNvSpPr>
            <a:spLocks noGrp="1"/>
          </p:cNvSpPr>
          <p:nvPr>
            <p:ph type="sldNum" sz="quarter" idx="12"/>
          </p:nvPr>
        </p:nvSpPr>
        <p:spPr/>
        <p:txBody>
          <a:bodyPr/>
          <a:lstStyle/>
          <a:p>
            <a:fld id="{DE422DC6-6145-854A-80BF-EE213DBE5D4C}" type="slidenum">
              <a:rPr lang="en-US" smtClean="0"/>
              <a:t>‹#›</a:t>
            </a:fld>
            <a:endParaRPr lang="en-US" dirty="0"/>
          </a:p>
        </p:txBody>
      </p:sp>
    </p:spTree>
    <p:extLst>
      <p:ext uri="{BB962C8B-B14F-4D97-AF65-F5344CB8AC3E}">
        <p14:creationId xmlns:p14="http://schemas.microsoft.com/office/powerpoint/2010/main" val="1022211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5CA87-DE7E-BA4E-845C-D2192810CFC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DD056F8-1B35-7244-91F4-879DCE47D3E2}"/>
              </a:ext>
            </a:extLst>
          </p:cNvPr>
          <p:cNvSpPr>
            <a:spLocks noGrp="1"/>
          </p:cNvSpPr>
          <p:nvPr>
            <p:ph type="dt" sz="half" idx="10"/>
          </p:nvPr>
        </p:nvSpPr>
        <p:spPr/>
        <p:txBody>
          <a:bodyPr/>
          <a:lstStyle/>
          <a:p>
            <a:fld id="{37BB89C5-52E0-C847-8D56-EB4E3E9280F2}" type="datetimeFigureOut">
              <a:rPr lang="en-US" smtClean="0"/>
              <a:t>8/29/2024</a:t>
            </a:fld>
            <a:endParaRPr lang="en-US" dirty="0"/>
          </a:p>
        </p:txBody>
      </p:sp>
      <p:sp>
        <p:nvSpPr>
          <p:cNvPr id="4" name="Footer Placeholder 3">
            <a:extLst>
              <a:ext uri="{FF2B5EF4-FFF2-40B4-BE49-F238E27FC236}">
                <a16:creationId xmlns:a16="http://schemas.microsoft.com/office/drawing/2014/main" id="{A11E6F79-3E02-5D4E-93C8-B5D8782A616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91D9A7D-9D02-124F-81E7-A3F2B4AFA5C9}"/>
              </a:ext>
            </a:extLst>
          </p:cNvPr>
          <p:cNvSpPr>
            <a:spLocks noGrp="1"/>
          </p:cNvSpPr>
          <p:nvPr>
            <p:ph type="sldNum" sz="quarter" idx="12"/>
          </p:nvPr>
        </p:nvSpPr>
        <p:spPr/>
        <p:txBody>
          <a:bodyPr/>
          <a:lstStyle/>
          <a:p>
            <a:fld id="{DE422DC6-6145-854A-80BF-EE213DBE5D4C}" type="slidenum">
              <a:rPr lang="en-US" smtClean="0"/>
              <a:t>‹#›</a:t>
            </a:fld>
            <a:endParaRPr lang="en-US" dirty="0"/>
          </a:p>
        </p:txBody>
      </p:sp>
    </p:spTree>
    <p:extLst>
      <p:ext uri="{BB962C8B-B14F-4D97-AF65-F5344CB8AC3E}">
        <p14:creationId xmlns:p14="http://schemas.microsoft.com/office/powerpoint/2010/main" val="410895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9D140-892A-B346-B9A0-64A4598575C1}"/>
              </a:ext>
            </a:extLst>
          </p:cNvPr>
          <p:cNvSpPr>
            <a:spLocks noGrp="1"/>
          </p:cNvSpPr>
          <p:nvPr>
            <p:ph type="dt" sz="half" idx="10"/>
          </p:nvPr>
        </p:nvSpPr>
        <p:spPr/>
        <p:txBody>
          <a:bodyPr/>
          <a:lstStyle/>
          <a:p>
            <a:fld id="{37BB89C5-52E0-C847-8D56-EB4E3E9280F2}" type="datetimeFigureOut">
              <a:rPr lang="en-US" smtClean="0"/>
              <a:t>8/29/2024</a:t>
            </a:fld>
            <a:endParaRPr lang="en-US" dirty="0"/>
          </a:p>
        </p:txBody>
      </p:sp>
      <p:sp>
        <p:nvSpPr>
          <p:cNvPr id="3" name="Footer Placeholder 2">
            <a:extLst>
              <a:ext uri="{FF2B5EF4-FFF2-40B4-BE49-F238E27FC236}">
                <a16:creationId xmlns:a16="http://schemas.microsoft.com/office/drawing/2014/main" id="{73611EF0-87C4-C146-B9F4-4EB23F349F4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E6A2390-85EE-664D-A559-E310115FEA89}"/>
              </a:ext>
            </a:extLst>
          </p:cNvPr>
          <p:cNvSpPr>
            <a:spLocks noGrp="1"/>
          </p:cNvSpPr>
          <p:nvPr>
            <p:ph type="sldNum" sz="quarter" idx="12"/>
          </p:nvPr>
        </p:nvSpPr>
        <p:spPr/>
        <p:txBody>
          <a:bodyPr/>
          <a:lstStyle/>
          <a:p>
            <a:fld id="{DE422DC6-6145-854A-80BF-EE213DBE5D4C}" type="slidenum">
              <a:rPr lang="en-US" smtClean="0"/>
              <a:t>‹#›</a:t>
            </a:fld>
            <a:endParaRPr lang="en-US" dirty="0"/>
          </a:p>
        </p:txBody>
      </p:sp>
    </p:spTree>
    <p:extLst>
      <p:ext uri="{BB962C8B-B14F-4D97-AF65-F5344CB8AC3E}">
        <p14:creationId xmlns:p14="http://schemas.microsoft.com/office/powerpoint/2010/main" val="395572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290EE-0DA4-F945-AF98-6E79F0FC3F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2477C19-B7C6-6C4E-9CC9-0C3F3704BA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9DAECB0-B9CB-8647-9860-0C5B2DCAC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8D31B0-A39F-1646-8B6B-6231D21859FA}"/>
              </a:ext>
            </a:extLst>
          </p:cNvPr>
          <p:cNvSpPr>
            <a:spLocks noGrp="1"/>
          </p:cNvSpPr>
          <p:nvPr>
            <p:ph type="dt" sz="half" idx="10"/>
          </p:nvPr>
        </p:nvSpPr>
        <p:spPr/>
        <p:txBody>
          <a:bodyPr/>
          <a:lstStyle/>
          <a:p>
            <a:fld id="{37BB89C5-52E0-C847-8D56-EB4E3E9280F2}" type="datetimeFigureOut">
              <a:rPr lang="en-US" smtClean="0"/>
              <a:t>8/29/2024</a:t>
            </a:fld>
            <a:endParaRPr lang="en-US" dirty="0"/>
          </a:p>
        </p:txBody>
      </p:sp>
      <p:sp>
        <p:nvSpPr>
          <p:cNvPr id="6" name="Footer Placeholder 5">
            <a:extLst>
              <a:ext uri="{FF2B5EF4-FFF2-40B4-BE49-F238E27FC236}">
                <a16:creationId xmlns:a16="http://schemas.microsoft.com/office/drawing/2014/main" id="{262779FF-25E4-EC48-989C-ED243166F7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A6809A-2BAB-C84E-A35B-3C6FF8ECF277}"/>
              </a:ext>
            </a:extLst>
          </p:cNvPr>
          <p:cNvSpPr>
            <a:spLocks noGrp="1"/>
          </p:cNvSpPr>
          <p:nvPr>
            <p:ph type="sldNum" sz="quarter" idx="12"/>
          </p:nvPr>
        </p:nvSpPr>
        <p:spPr/>
        <p:txBody>
          <a:bodyPr/>
          <a:lstStyle/>
          <a:p>
            <a:fld id="{DE422DC6-6145-854A-80BF-EE213DBE5D4C}" type="slidenum">
              <a:rPr lang="en-US" smtClean="0"/>
              <a:t>‹#›</a:t>
            </a:fld>
            <a:endParaRPr lang="en-US" dirty="0"/>
          </a:p>
        </p:txBody>
      </p:sp>
    </p:spTree>
    <p:extLst>
      <p:ext uri="{BB962C8B-B14F-4D97-AF65-F5344CB8AC3E}">
        <p14:creationId xmlns:p14="http://schemas.microsoft.com/office/powerpoint/2010/main" val="71320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666D-1CCA-AF40-A858-A7EA714BEF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D7D744F-61E2-2D43-AD1D-26FC359F43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32DC57-2AC2-9F41-B241-D213B2C5B3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6186A8A-4447-254C-B333-E8442124BEE0}"/>
              </a:ext>
            </a:extLst>
          </p:cNvPr>
          <p:cNvSpPr>
            <a:spLocks noGrp="1"/>
          </p:cNvSpPr>
          <p:nvPr>
            <p:ph type="dt" sz="half" idx="10"/>
          </p:nvPr>
        </p:nvSpPr>
        <p:spPr/>
        <p:txBody>
          <a:bodyPr/>
          <a:lstStyle/>
          <a:p>
            <a:fld id="{37BB89C5-52E0-C847-8D56-EB4E3E9280F2}" type="datetimeFigureOut">
              <a:rPr lang="en-US" smtClean="0"/>
              <a:t>8/29/2024</a:t>
            </a:fld>
            <a:endParaRPr lang="en-US" dirty="0"/>
          </a:p>
        </p:txBody>
      </p:sp>
      <p:sp>
        <p:nvSpPr>
          <p:cNvPr id="6" name="Footer Placeholder 5">
            <a:extLst>
              <a:ext uri="{FF2B5EF4-FFF2-40B4-BE49-F238E27FC236}">
                <a16:creationId xmlns:a16="http://schemas.microsoft.com/office/drawing/2014/main" id="{907C755B-BE1D-3047-B86C-0DFED45A72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777256-CCCD-524E-9619-D533A0E36973}"/>
              </a:ext>
            </a:extLst>
          </p:cNvPr>
          <p:cNvSpPr>
            <a:spLocks noGrp="1"/>
          </p:cNvSpPr>
          <p:nvPr>
            <p:ph type="sldNum" sz="quarter" idx="12"/>
          </p:nvPr>
        </p:nvSpPr>
        <p:spPr/>
        <p:txBody>
          <a:bodyPr/>
          <a:lstStyle/>
          <a:p>
            <a:fld id="{DE422DC6-6145-854A-80BF-EE213DBE5D4C}" type="slidenum">
              <a:rPr lang="en-US" smtClean="0"/>
              <a:t>‹#›</a:t>
            </a:fld>
            <a:endParaRPr lang="en-US" dirty="0"/>
          </a:p>
        </p:txBody>
      </p:sp>
    </p:spTree>
    <p:extLst>
      <p:ext uri="{BB962C8B-B14F-4D97-AF65-F5344CB8AC3E}">
        <p14:creationId xmlns:p14="http://schemas.microsoft.com/office/powerpoint/2010/main" val="2571250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79CCA7-E12D-C246-AF7E-5F0D30619F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1F41F62-A288-C443-88B5-C5AAF3506F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AB38DEA-FAF6-3D43-9CAD-8053B83E8D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B89C5-52E0-C847-8D56-EB4E3E9280F2}" type="datetimeFigureOut">
              <a:rPr lang="en-US" smtClean="0"/>
              <a:t>8/29/2024</a:t>
            </a:fld>
            <a:endParaRPr lang="en-US" dirty="0"/>
          </a:p>
        </p:txBody>
      </p:sp>
      <p:sp>
        <p:nvSpPr>
          <p:cNvPr id="5" name="Footer Placeholder 4">
            <a:extLst>
              <a:ext uri="{FF2B5EF4-FFF2-40B4-BE49-F238E27FC236}">
                <a16:creationId xmlns:a16="http://schemas.microsoft.com/office/drawing/2014/main" id="{E590DD92-FD7B-3948-A456-37BDC5BF55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39809E2-C7BB-AC44-A797-E23F739FD1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22DC6-6145-854A-80BF-EE213DBE5D4C}" type="slidenum">
              <a:rPr lang="en-US" smtClean="0"/>
              <a:t>‹#›</a:t>
            </a:fld>
            <a:endParaRPr lang="en-US" dirty="0"/>
          </a:p>
        </p:txBody>
      </p:sp>
    </p:spTree>
    <p:extLst>
      <p:ext uri="{BB962C8B-B14F-4D97-AF65-F5344CB8AC3E}">
        <p14:creationId xmlns:p14="http://schemas.microsoft.com/office/powerpoint/2010/main" val="1571686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hyperlink" Target="mailto:andrew.bass@benefacttrust.co..uk" TargetMode="External"/><Relationship Id="rId3" Type="http://schemas.openxmlformats.org/officeDocument/2006/relationships/image" Target="../media/image14.emf"/><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7577BE-A149-5B40-BBC8-AA92EA91A8BC}"/>
              </a:ext>
            </a:extLst>
          </p:cNvPr>
          <p:cNvPicPr>
            <a:picLocks noChangeAspect="1"/>
          </p:cNvPicPr>
          <p:nvPr/>
        </p:nvPicPr>
        <p:blipFill>
          <a:blip r:embed="rId3"/>
          <a:srcRect/>
          <a:stretch/>
        </p:blipFill>
        <p:spPr>
          <a:xfrm>
            <a:off x="0" y="10160"/>
            <a:ext cx="12192000" cy="6858000"/>
          </a:xfrm>
          <a:prstGeom prst="rect">
            <a:avLst/>
          </a:prstGeom>
        </p:spPr>
      </p:pic>
      <p:pic>
        <p:nvPicPr>
          <p:cNvPr id="2" name="Picture 1">
            <a:extLst>
              <a:ext uri="{FF2B5EF4-FFF2-40B4-BE49-F238E27FC236}">
                <a16:creationId xmlns:a16="http://schemas.microsoft.com/office/drawing/2014/main" id="{61441FB2-2D89-3F49-862B-74440E32F38B}"/>
              </a:ext>
            </a:extLst>
          </p:cNvPr>
          <p:cNvPicPr>
            <a:picLocks noChangeAspect="1"/>
          </p:cNvPicPr>
          <p:nvPr/>
        </p:nvPicPr>
        <p:blipFill>
          <a:blip r:embed="rId4"/>
          <a:srcRect/>
          <a:stretch/>
        </p:blipFill>
        <p:spPr>
          <a:xfrm>
            <a:off x="0" y="0"/>
            <a:ext cx="5397500" cy="6190681"/>
          </a:xfrm>
          <a:prstGeom prst="rect">
            <a:avLst/>
          </a:prstGeom>
        </p:spPr>
      </p:pic>
      <p:grpSp>
        <p:nvGrpSpPr>
          <p:cNvPr id="3" name="Group 2"/>
          <p:cNvGrpSpPr/>
          <p:nvPr/>
        </p:nvGrpSpPr>
        <p:grpSpPr>
          <a:xfrm>
            <a:off x="6959457" y="1313523"/>
            <a:ext cx="3514579" cy="3520543"/>
            <a:chOff x="7194947" y="755258"/>
            <a:chExt cx="3514579" cy="3520543"/>
          </a:xfrm>
        </p:grpSpPr>
        <p:pic>
          <p:nvPicPr>
            <p:cNvPr id="4" name="Picture 3" descr="Logo, company name&#10;&#10;Description automatically generated">
              <a:extLst>
                <a:ext uri="{FF2B5EF4-FFF2-40B4-BE49-F238E27FC236}">
                  <a16:creationId xmlns:a16="http://schemas.microsoft.com/office/drawing/2014/main" id="{B0E794F3-5E8C-4A43-B192-1D5F834FC547}"/>
                </a:ext>
              </a:extLst>
            </p:cNvPr>
            <p:cNvPicPr>
              <a:picLocks noChangeAspect="1"/>
            </p:cNvPicPr>
            <p:nvPr/>
          </p:nvPicPr>
          <p:blipFill>
            <a:blip r:embed="rId5"/>
            <a:stretch>
              <a:fillRect/>
            </a:stretch>
          </p:blipFill>
          <p:spPr>
            <a:xfrm>
              <a:off x="7353438" y="755258"/>
              <a:ext cx="3120598" cy="3120598"/>
            </a:xfrm>
            <a:prstGeom prst="rect">
              <a:avLst/>
            </a:prstGeom>
          </p:spPr>
        </p:pic>
        <p:sp>
          <p:nvSpPr>
            <p:cNvPr id="6" name="TextBox 5">
              <a:extLst>
                <a:ext uri="{FF2B5EF4-FFF2-40B4-BE49-F238E27FC236}">
                  <a16:creationId xmlns:a16="http://schemas.microsoft.com/office/drawing/2014/main" id="{369F07EF-BDC1-3F48-91A9-79255D1A71DC}"/>
                </a:ext>
              </a:extLst>
            </p:cNvPr>
            <p:cNvSpPr txBox="1"/>
            <p:nvPr/>
          </p:nvSpPr>
          <p:spPr>
            <a:xfrm>
              <a:off x="7194947" y="3814136"/>
              <a:ext cx="3514579" cy="461665"/>
            </a:xfrm>
            <a:prstGeom prst="rect">
              <a:avLst/>
            </a:prstGeom>
            <a:noFill/>
          </p:spPr>
          <p:txBody>
            <a:bodyPr wrap="square" rtlCol="0">
              <a:spAutoFit/>
            </a:bodyPr>
            <a:lstStyle/>
            <a:p>
              <a:pPr algn="ctr"/>
              <a:endParaRPr lang="en-GB" sz="24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4693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2FD51B-C355-5948-9539-DA3C7489E027}"/>
              </a:ext>
            </a:extLst>
          </p:cNvPr>
          <p:cNvPicPr>
            <a:picLocks noChangeAspect="1"/>
          </p:cNvPicPr>
          <p:nvPr/>
        </p:nvPicPr>
        <p:blipFill>
          <a:blip r:embed="rId3"/>
          <a:srcRect/>
          <a:stretch/>
        </p:blipFill>
        <p:spPr>
          <a:xfrm>
            <a:off x="0" y="0"/>
            <a:ext cx="13982700" cy="6858000"/>
          </a:xfrm>
          <a:prstGeom prst="rect">
            <a:avLst/>
          </a:prstGeom>
        </p:spPr>
      </p:pic>
      <p:pic>
        <p:nvPicPr>
          <p:cNvPr id="14" name="Picture 13">
            <a:extLst>
              <a:ext uri="{FF2B5EF4-FFF2-40B4-BE49-F238E27FC236}">
                <a16:creationId xmlns:a16="http://schemas.microsoft.com/office/drawing/2014/main" id="{30E57948-1664-D246-A0B7-62BF704341C0}"/>
              </a:ext>
            </a:extLst>
          </p:cNvPr>
          <p:cNvPicPr>
            <a:picLocks noChangeAspect="1"/>
          </p:cNvPicPr>
          <p:nvPr/>
        </p:nvPicPr>
        <p:blipFill>
          <a:blip r:embed="rId4"/>
          <a:srcRect/>
          <a:stretch/>
        </p:blipFill>
        <p:spPr>
          <a:xfrm>
            <a:off x="-14837" y="31534"/>
            <a:ext cx="13982693" cy="6857996"/>
          </a:xfrm>
          <a:prstGeom prst="rect">
            <a:avLst/>
          </a:prstGeom>
        </p:spPr>
      </p:pic>
      <p:pic>
        <p:nvPicPr>
          <p:cNvPr id="7" name="Picture 6" descr="Logo&#10;&#10;Description automatically generated">
            <a:extLst>
              <a:ext uri="{FF2B5EF4-FFF2-40B4-BE49-F238E27FC236}">
                <a16:creationId xmlns:a16="http://schemas.microsoft.com/office/drawing/2014/main" id="{6A35895B-6EA1-0845-9C3B-10491EB4B686}"/>
              </a:ext>
            </a:extLst>
          </p:cNvPr>
          <p:cNvPicPr>
            <a:picLocks noChangeAspect="1"/>
          </p:cNvPicPr>
          <p:nvPr/>
        </p:nvPicPr>
        <p:blipFill>
          <a:blip r:embed="rId5"/>
          <a:stretch>
            <a:fillRect/>
          </a:stretch>
        </p:blipFill>
        <p:spPr>
          <a:xfrm>
            <a:off x="-4631381" y="2128515"/>
            <a:ext cx="3268473" cy="2600969"/>
          </a:xfrm>
          <a:prstGeom prst="rect">
            <a:avLst/>
          </a:prstGeom>
        </p:spPr>
      </p:pic>
      <p:sp>
        <p:nvSpPr>
          <p:cNvPr id="2" name="Oval 1">
            <a:extLst>
              <a:ext uri="{FF2B5EF4-FFF2-40B4-BE49-F238E27FC236}">
                <a16:creationId xmlns:a16="http://schemas.microsoft.com/office/drawing/2014/main" id="{6F2DCCB8-A69F-454B-89CE-94AE8E077D83}"/>
              </a:ext>
            </a:extLst>
          </p:cNvPr>
          <p:cNvSpPr/>
          <p:nvPr/>
        </p:nvSpPr>
        <p:spPr>
          <a:xfrm>
            <a:off x="-11531679" y="490331"/>
            <a:ext cx="5929876" cy="5929876"/>
          </a:xfrm>
          <a:prstGeom prst="ellipse">
            <a:avLst/>
          </a:prstGeom>
          <a:solidFill>
            <a:srgbClr val="222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9516883-72FE-1246-8768-B548270C3EB4}"/>
              </a:ext>
            </a:extLst>
          </p:cNvPr>
          <p:cNvSpPr/>
          <p:nvPr/>
        </p:nvSpPr>
        <p:spPr>
          <a:xfrm>
            <a:off x="7323183" y="3395821"/>
            <a:ext cx="4179969" cy="923330"/>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by funding and supporting the work of churches and Christian organisations throughout the UK and Ireland. </a:t>
            </a:r>
            <a:endParaRPr lang="en-GB"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446FC88-47F6-4747-BF92-B616A463D7B2}"/>
              </a:ext>
            </a:extLst>
          </p:cNvPr>
          <p:cNvSpPr/>
          <p:nvPr/>
        </p:nvSpPr>
        <p:spPr>
          <a:xfrm>
            <a:off x="7323184" y="1026023"/>
            <a:ext cx="4288414" cy="2062103"/>
          </a:xfrm>
          <a:prstGeom prst="rect">
            <a:avLst/>
          </a:prstGeom>
        </p:spPr>
        <p:txBody>
          <a:bodyPr wrap="square">
            <a:spAutoFit/>
          </a:bodyPr>
          <a:lstStyle/>
          <a:p>
            <a:r>
              <a:rPr lang="en-US" sz="3200" b="1" dirty="0">
                <a:solidFill>
                  <a:schemeClr val="bg1"/>
                </a:solidFill>
                <a:latin typeface="Arial" panose="020B0604020202020204" pitchFamily="34" charset="0"/>
                <a:cs typeface="Arial" panose="020B0604020202020204" pitchFamily="34" charset="0"/>
              </a:rPr>
              <a:t>Benefact Trust makes a </a:t>
            </a:r>
            <a:r>
              <a:rPr lang="en-US" sz="3200" b="1" dirty="0">
                <a:solidFill>
                  <a:srgbClr val="CDA53C"/>
                </a:solidFill>
                <a:latin typeface="Arial" panose="020B0604020202020204" pitchFamily="34" charset="0"/>
                <a:cs typeface="Arial" panose="020B0604020202020204" pitchFamily="34" charset="0"/>
              </a:rPr>
              <a:t>positive and lasting difference</a:t>
            </a:r>
            <a:r>
              <a:rPr lang="en-US" sz="3200" b="1" dirty="0">
                <a:solidFill>
                  <a:schemeClr val="bg1"/>
                </a:solidFill>
                <a:latin typeface="Arial" panose="020B0604020202020204" pitchFamily="34" charset="0"/>
                <a:cs typeface="Arial" panose="020B0604020202020204" pitchFamily="34" charset="0"/>
              </a:rPr>
              <a:t> to people’s lives </a:t>
            </a:r>
            <a:endParaRPr lang="en-GB" sz="3200" b="1" dirty="0">
              <a:solidFill>
                <a:schemeClr val="bg1"/>
              </a:solidFill>
              <a:latin typeface="Arial" panose="020B0604020202020204" pitchFamily="34" charset="0"/>
              <a:cs typeface="Arial" panose="020B0604020202020204" pitchFamily="34" charset="0"/>
            </a:endParaRPr>
          </a:p>
        </p:txBody>
      </p:sp>
      <p:pic>
        <p:nvPicPr>
          <p:cNvPr id="9" name="Picture 8" descr="Logo, company name&#10;&#10;Description automatically generated">
            <a:extLst>
              <a:ext uri="{FF2B5EF4-FFF2-40B4-BE49-F238E27FC236}">
                <a16:creationId xmlns:a16="http://schemas.microsoft.com/office/drawing/2014/main" id="{8263738E-E651-674B-82E0-B0EF9A6FF581}"/>
              </a:ext>
            </a:extLst>
          </p:cNvPr>
          <p:cNvPicPr>
            <a:picLocks noChangeAspect="1"/>
          </p:cNvPicPr>
          <p:nvPr/>
        </p:nvPicPr>
        <p:blipFill>
          <a:blip r:embed="rId6"/>
          <a:stretch>
            <a:fillRect/>
          </a:stretch>
        </p:blipFill>
        <p:spPr>
          <a:xfrm>
            <a:off x="10044926" y="5291328"/>
            <a:ext cx="1566672" cy="1566672"/>
          </a:xfrm>
          <a:prstGeom prst="rect">
            <a:avLst/>
          </a:prstGeom>
        </p:spPr>
      </p:pic>
    </p:spTree>
    <p:extLst>
      <p:ext uri="{BB962C8B-B14F-4D97-AF65-F5344CB8AC3E}">
        <p14:creationId xmlns:p14="http://schemas.microsoft.com/office/powerpoint/2010/main" val="306919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4657EEC-4576-F94A-B37E-C53028588F72}"/>
              </a:ext>
            </a:extLst>
          </p:cNvPr>
          <p:cNvSpPr/>
          <p:nvPr/>
        </p:nvSpPr>
        <p:spPr>
          <a:xfrm>
            <a:off x="7342582" y="378374"/>
            <a:ext cx="4269018" cy="1077218"/>
          </a:xfrm>
          <a:prstGeom prst="rect">
            <a:avLst/>
          </a:prstGeom>
        </p:spPr>
        <p:txBody>
          <a:bodyPr wrap="square">
            <a:spAutoFit/>
          </a:bodyPr>
          <a:lstStyle/>
          <a:p>
            <a:pPr algn="r"/>
            <a:r>
              <a:rPr lang="en-US" sz="3200" b="1" dirty="0">
                <a:latin typeface="Arial" panose="020B0604020202020204" pitchFamily="34" charset="0"/>
                <a:cs typeface="Arial" panose="020B0604020202020204" pitchFamily="34" charset="0"/>
              </a:rPr>
              <a:t>Our grant and funding focus</a:t>
            </a:r>
            <a:endParaRPr lang="en-GB" sz="3200" b="1" dirty="0">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A7AC1A9C-2098-D345-83A4-B952429ACC43}"/>
              </a:ext>
            </a:extLst>
          </p:cNvPr>
          <p:cNvSpPr/>
          <p:nvPr/>
        </p:nvSpPr>
        <p:spPr>
          <a:xfrm>
            <a:off x="7417459" y="2547657"/>
            <a:ext cx="4181573" cy="1200329"/>
          </a:xfrm>
          <a:prstGeom prst="rect">
            <a:avLst/>
          </a:prstGeom>
        </p:spPr>
        <p:txBody>
          <a:bodyPr wrap="square">
            <a:spAutoFit/>
          </a:bodyPr>
          <a:lstStyle/>
          <a:p>
            <a:pPr algn="r"/>
            <a:r>
              <a:rPr lang="en-US" dirty="0">
                <a:latin typeface="Arial" panose="020B0604020202020204" pitchFamily="34" charset="0"/>
                <a:cs typeface="Arial" panose="020B0604020202020204" pitchFamily="34" charset="0"/>
              </a:rPr>
              <a:t>Our grants are </a:t>
            </a:r>
            <a:r>
              <a:rPr lang="en-US" b="1" dirty="0">
                <a:solidFill>
                  <a:schemeClr val="tx2"/>
                </a:solidFill>
                <a:latin typeface="Arial" panose="020B0604020202020204" pitchFamily="34" charset="0"/>
                <a:cs typeface="Arial" panose="020B0604020202020204" pitchFamily="34" charset="0"/>
              </a:rPr>
              <a:t>designed to provide support to churches, Christian </a:t>
            </a:r>
            <a:r>
              <a:rPr lang="en-US" b="1" dirty="0" err="1">
                <a:solidFill>
                  <a:schemeClr val="tx2"/>
                </a:solidFill>
                <a:latin typeface="Arial" panose="020B0604020202020204" pitchFamily="34" charset="0"/>
                <a:cs typeface="Arial" panose="020B0604020202020204" pitchFamily="34" charset="0"/>
              </a:rPr>
              <a:t>organisations</a:t>
            </a:r>
            <a:r>
              <a:rPr lang="en-US" b="1" dirty="0">
                <a:solidFill>
                  <a:schemeClr val="tx2"/>
                </a:solidFill>
                <a:latin typeface="Arial" panose="020B0604020202020204" pitchFamily="34" charset="0"/>
                <a:cs typeface="Arial" panose="020B0604020202020204" pitchFamily="34" charset="0"/>
              </a:rPr>
              <a:t> and the communities </a:t>
            </a:r>
            <a:r>
              <a:rPr lang="en-US" dirty="0">
                <a:latin typeface="Arial" panose="020B0604020202020204" pitchFamily="34" charset="0"/>
                <a:cs typeface="Arial" panose="020B0604020202020204" pitchFamily="34" charset="0"/>
              </a:rPr>
              <a:t>they help.</a:t>
            </a:r>
            <a:endParaRPr lang="en-GB" dirty="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FE50402C-B346-5941-B99C-BBD0DA0C2F58}"/>
              </a:ext>
            </a:extLst>
          </p:cNvPr>
          <p:cNvSpPr/>
          <p:nvPr/>
        </p:nvSpPr>
        <p:spPr>
          <a:xfrm>
            <a:off x="7125032" y="4591777"/>
            <a:ext cx="4474001" cy="646331"/>
          </a:xfrm>
          <a:prstGeom prst="rect">
            <a:avLst/>
          </a:prstGeom>
        </p:spPr>
        <p:txBody>
          <a:bodyPr wrap="square">
            <a:spAutoFit/>
          </a:bodyPr>
          <a:lstStyle/>
          <a:p>
            <a:pPr algn="r"/>
            <a:r>
              <a:rPr lang="en-US" dirty="0">
                <a:latin typeface="Arial" panose="020B0604020202020204" pitchFamily="34" charset="0"/>
                <a:cs typeface="Arial" panose="020B0604020202020204" pitchFamily="34" charset="0"/>
              </a:rPr>
              <a:t>We’ve categorised our grants to make it easier to find the right funding.</a:t>
            </a:r>
            <a:endParaRPr lang="en-GB" dirty="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9FE3ED8-9387-2046-BF3E-5D12961D5C98}"/>
              </a:ext>
            </a:extLst>
          </p:cNvPr>
          <p:cNvSpPr/>
          <p:nvPr/>
        </p:nvSpPr>
        <p:spPr>
          <a:xfrm>
            <a:off x="6820851" y="1633186"/>
            <a:ext cx="4790748" cy="923330"/>
          </a:xfrm>
          <a:prstGeom prst="rect">
            <a:avLst/>
          </a:prstGeom>
        </p:spPr>
        <p:txBody>
          <a:bodyPr wrap="square">
            <a:spAutoFit/>
          </a:bodyPr>
          <a:lstStyle/>
          <a:p>
            <a:pPr algn="r"/>
            <a:r>
              <a:rPr lang="en-US" dirty="0">
                <a:latin typeface="Arial" panose="020B0604020202020204" pitchFamily="34" charset="0"/>
                <a:cs typeface="Arial" panose="020B0604020202020204" pitchFamily="34" charset="0"/>
              </a:rPr>
              <a:t>Since we were founded in 1972,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we’ve given more than </a:t>
            </a:r>
            <a:r>
              <a:rPr lang="en-US" b="1" dirty="0">
                <a:solidFill>
                  <a:schemeClr val="tx2"/>
                </a:solidFill>
                <a:latin typeface="Arial" panose="020B0604020202020204" pitchFamily="34" charset="0"/>
                <a:cs typeface="Arial" panose="020B0604020202020204" pitchFamily="34" charset="0"/>
              </a:rPr>
              <a:t>£235m </a:t>
            </a:r>
            <a:r>
              <a:rPr lang="en-US" dirty="0">
                <a:latin typeface="Arial" panose="020B0604020202020204" pitchFamily="34" charset="0"/>
                <a:cs typeface="Arial" panose="020B0604020202020204" pitchFamily="34" charset="0"/>
              </a:rPr>
              <a:t>in grants, including £100m in the past 5 years.</a:t>
            </a:r>
            <a:endParaRPr lang="en-GB"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2EFC727A-9325-4BF6-A57D-BBC9D23DBD1A}"/>
              </a:ext>
            </a:extLst>
          </p:cNvPr>
          <p:cNvSpPr/>
          <p:nvPr/>
        </p:nvSpPr>
        <p:spPr>
          <a:xfrm>
            <a:off x="7125033" y="3684825"/>
            <a:ext cx="4438670" cy="923330"/>
          </a:xfrm>
          <a:prstGeom prst="rect">
            <a:avLst/>
          </a:prstGeom>
        </p:spPr>
        <p:txBody>
          <a:bodyPr wrap="square">
            <a:spAutoFit/>
          </a:bodyPr>
          <a:lstStyle/>
          <a:p>
            <a:pPr algn="r"/>
            <a:r>
              <a:rPr lang="en-US" dirty="0">
                <a:latin typeface="Arial" panose="020B0604020202020204" pitchFamily="34" charset="0"/>
                <a:cs typeface="Arial" panose="020B0604020202020204" pitchFamily="34" charset="0"/>
              </a:rPr>
              <a:t>Community Impact grants </a:t>
            </a:r>
            <a:r>
              <a:rPr lang="en-US" b="1" dirty="0">
                <a:solidFill>
                  <a:schemeClr val="tx2"/>
                </a:solidFill>
                <a:latin typeface="Arial" panose="020B0604020202020204" pitchFamily="34" charset="0"/>
                <a:cs typeface="Arial" panose="020B0604020202020204" pitchFamily="34" charset="0"/>
              </a:rPr>
              <a:t>address key social issues </a:t>
            </a:r>
            <a:r>
              <a:rPr lang="en-US" dirty="0">
                <a:latin typeface="Arial" panose="020B0604020202020204" pitchFamily="34" charset="0"/>
                <a:cs typeface="Arial" panose="020B0604020202020204" pitchFamily="34" charset="0"/>
              </a:rPr>
              <a:t>faced by people and </a:t>
            </a:r>
          </a:p>
          <a:p>
            <a:pPr algn="r"/>
            <a:r>
              <a:rPr lang="en-US" dirty="0">
                <a:latin typeface="Arial" panose="020B0604020202020204" pitchFamily="34" charset="0"/>
                <a:cs typeface="Arial" panose="020B0604020202020204" pitchFamily="34" charset="0"/>
              </a:rPr>
              <a:t>communities everywhere.</a:t>
            </a:r>
            <a:endParaRPr lang="en-GB" dirty="0">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5FA8C90B-B665-6748-B6AE-1B18494684F4}"/>
              </a:ext>
            </a:extLst>
          </p:cNvPr>
          <p:cNvGrpSpPr/>
          <p:nvPr/>
        </p:nvGrpSpPr>
        <p:grpSpPr>
          <a:xfrm>
            <a:off x="172984" y="378374"/>
            <a:ext cx="2281091" cy="2757433"/>
            <a:chOff x="4526665" y="1369238"/>
            <a:chExt cx="1915926" cy="2316014"/>
          </a:xfrm>
        </p:grpSpPr>
        <p:pic>
          <p:nvPicPr>
            <p:cNvPr id="39" name="Picture 38">
              <a:extLst>
                <a:ext uri="{FF2B5EF4-FFF2-40B4-BE49-F238E27FC236}">
                  <a16:creationId xmlns:a16="http://schemas.microsoft.com/office/drawing/2014/main" id="{04538366-8913-454D-8B5E-CF9D14D526C2}"/>
                </a:ext>
              </a:extLst>
            </p:cNvPr>
            <p:cNvPicPr>
              <a:picLocks noChangeAspect="1"/>
            </p:cNvPicPr>
            <p:nvPr/>
          </p:nvPicPr>
          <p:blipFill>
            <a:blip r:embed="rId3"/>
            <a:srcRect/>
            <a:stretch/>
          </p:blipFill>
          <p:spPr>
            <a:xfrm>
              <a:off x="4526665" y="1369238"/>
              <a:ext cx="1915926" cy="1877415"/>
            </a:xfrm>
            <a:prstGeom prst="rect">
              <a:avLst/>
            </a:prstGeom>
          </p:spPr>
        </p:pic>
        <p:sp>
          <p:nvSpPr>
            <p:cNvPr id="40" name="Rectangle 39">
              <a:extLst>
                <a:ext uri="{FF2B5EF4-FFF2-40B4-BE49-F238E27FC236}">
                  <a16:creationId xmlns:a16="http://schemas.microsoft.com/office/drawing/2014/main" id="{83FE6EBE-3324-6F43-9168-A7537C9537BF}"/>
                </a:ext>
              </a:extLst>
            </p:cNvPr>
            <p:cNvSpPr/>
            <p:nvPr/>
          </p:nvSpPr>
          <p:spPr>
            <a:xfrm>
              <a:off x="4603806" y="3194090"/>
              <a:ext cx="1681247" cy="491162"/>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Community Impact</a:t>
              </a:r>
              <a:endParaRPr lang="en-GB" sz="1600" b="1" dirty="0">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62600CBD-8EA7-2149-9FFC-CE503DF78C0D}"/>
              </a:ext>
            </a:extLst>
          </p:cNvPr>
          <p:cNvGrpSpPr/>
          <p:nvPr/>
        </p:nvGrpSpPr>
        <p:grpSpPr>
          <a:xfrm>
            <a:off x="4823433" y="345316"/>
            <a:ext cx="2281089" cy="2575739"/>
            <a:chOff x="6864751" y="1369238"/>
            <a:chExt cx="1915925" cy="2163406"/>
          </a:xfrm>
        </p:grpSpPr>
        <p:pic>
          <p:nvPicPr>
            <p:cNvPr id="42" name="Picture 41">
              <a:extLst>
                <a:ext uri="{FF2B5EF4-FFF2-40B4-BE49-F238E27FC236}">
                  <a16:creationId xmlns:a16="http://schemas.microsoft.com/office/drawing/2014/main" id="{C9A3AD8B-3E23-154E-BA55-991C1CED4436}"/>
                </a:ext>
              </a:extLst>
            </p:cNvPr>
            <p:cNvPicPr>
              <a:picLocks noChangeAspect="1"/>
            </p:cNvPicPr>
            <p:nvPr/>
          </p:nvPicPr>
          <p:blipFill>
            <a:blip r:embed="rId4"/>
            <a:srcRect/>
            <a:stretch/>
          </p:blipFill>
          <p:spPr>
            <a:xfrm>
              <a:off x="6864751" y="1369238"/>
              <a:ext cx="1915925" cy="1877414"/>
            </a:xfrm>
            <a:prstGeom prst="rect">
              <a:avLst/>
            </a:prstGeom>
          </p:spPr>
        </p:pic>
        <p:sp>
          <p:nvSpPr>
            <p:cNvPr id="43" name="Rectangle 42">
              <a:extLst>
                <a:ext uri="{FF2B5EF4-FFF2-40B4-BE49-F238E27FC236}">
                  <a16:creationId xmlns:a16="http://schemas.microsoft.com/office/drawing/2014/main" id="{47637E61-E2D8-1440-8966-5EB12245AF28}"/>
                </a:ext>
              </a:extLst>
            </p:cNvPr>
            <p:cNvSpPr/>
            <p:nvPr/>
          </p:nvSpPr>
          <p:spPr>
            <a:xfrm>
              <a:off x="6941892" y="3194090"/>
              <a:ext cx="1681247" cy="338554"/>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Roof alarm</a:t>
              </a:r>
              <a:endParaRPr lang="en-GB" sz="1600" b="1" dirty="0">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C7A5839B-F25C-E246-BDAC-F50370F03A65}"/>
              </a:ext>
            </a:extLst>
          </p:cNvPr>
          <p:cNvGrpSpPr/>
          <p:nvPr/>
        </p:nvGrpSpPr>
        <p:grpSpPr>
          <a:xfrm>
            <a:off x="172984" y="3378298"/>
            <a:ext cx="2281091" cy="2575739"/>
            <a:chOff x="4526665" y="3661025"/>
            <a:chExt cx="1915926" cy="2163406"/>
          </a:xfrm>
        </p:grpSpPr>
        <p:pic>
          <p:nvPicPr>
            <p:cNvPr id="50" name="Picture 49">
              <a:extLst>
                <a:ext uri="{FF2B5EF4-FFF2-40B4-BE49-F238E27FC236}">
                  <a16:creationId xmlns:a16="http://schemas.microsoft.com/office/drawing/2014/main" id="{B715E20B-ED30-1748-AA77-7F5E72C174EE}"/>
                </a:ext>
              </a:extLst>
            </p:cNvPr>
            <p:cNvPicPr>
              <a:picLocks noChangeAspect="1"/>
            </p:cNvPicPr>
            <p:nvPr/>
          </p:nvPicPr>
          <p:blipFill>
            <a:blip r:embed="rId5"/>
            <a:srcRect/>
            <a:stretch/>
          </p:blipFill>
          <p:spPr>
            <a:xfrm>
              <a:off x="4526665" y="3661025"/>
              <a:ext cx="1915926" cy="1877414"/>
            </a:xfrm>
            <a:prstGeom prst="rect">
              <a:avLst/>
            </a:prstGeom>
          </p:spPr>
        </p:pic>
        <p:sp>
          <p:nvSpPr>
            <p:cNvPr id="51" name="Rectangle 50">
              <a:extLst>
                <a:ext uri="{FF2B5EF4-FFF2-40B4-BE49-F238E27FC236}">
                  <a16:creationId xmlns:a16="http://schemas.microsoft.com/office/drawing/2014/main" id="{796C6548-411E-8C42-9213-F424FC58F438}"/>
                </a:ext>
              </a:extLst>
            </p:cNvPr>
            <p:cNvSpPr/>
            <p:nvPr/>
          </p:nvSpPr>
          <p:spPr>
            <a:xfrm>
              <a:off x="4603806" y="5485877"/>
              <a:ext cx="1681247" cy="338554"/>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Methodist</a:t>
              </a:r>
              <a:endParaRPr lang="en-GB" sz="1600" b="1" dirty="0">
                <a:latin typeface="Arial" panose="020B060402020202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id="{D4EA7DD3-4D09-7041-9883-F2BD887A971F}"/>
              </a:ext>
            </a:extLst>
          </p:cNvPr>
          <p:cNvGrpSpPr/>
          <p:nvPr/>
        </p:nvGrpSpPr>
        <p:grpSpPr>
          <a:xfrm>
            <a:off x="4840032" y="3416793"/>
            <a:ext cx="2281091" cy="2757433"/>
            <a:chOff x="9191263" y="3661025"/>
            <a:chExt cx="1915926" cy="2316014"/>
          </a:xfrm>
        </p:grpSpPr>
        <p:pic>
          <p:nvPicPr>
            <p:cNvPr id="56" name="Picture 55">
              <a:extLst>
                <a:ext uri="{FF2B5EF4-FFF2-40B4-BE49-F238E27FC236}">
                  <a16:creationId xmlns:a16="http://schemas.microsoft.com/office/drawing/2014/main" id="{2DC2B56B-A1F9-9E4A-B186-A25BE69A4636}"/>
                </a:ext>
              </a:extLst>
            </p:cNvPr>
            <p:cNvPicPr>
              <a:picLocks noChangeAspect="1"/>
            </p:cNvPicPr>
            <p:nvPr/>
          </p:nvPicPr>
          <p:blipFill>
            <a:blip r:embed="rId6"/>
            <a:srcRect/>
            <a:stretch/>
          </p:blipFill>
          <p:spPr>
            <a:xfrm>
              <a:off x="9191263" y="3661025"/>
              <a:ext cx="1915926" cy="1877414"/>
            </a:xfrm>
            <a:prstGeom prst="rect">
              <a:avLst/>
            </a:prstGeom>
          </p:spPr>
        </p:pic>
        <p:sp>
          <p:nvSpPr>
            <p:cNvPr id="57" name="Rectangle 56">
              <a:extLst>
                <a:ext uri="{FF2B5EF4-FFF2-40B4-BE49-F238E27FC236}">
                  <a16:creationId xmlns:a16="http://schemas.microsoft.com/office/drawing/2014/main" id="{3A01C55F-0E6C-4A46-8B92-9E461BA08B58}"/>
                </a:ext>
              </a:extLst>
            </p:cNvPr>
            <p:cNvSpPr/>
            <p:nvPr/>
          </p:nvSpPr>
          <p:spPr>
            <a:xfrm>
              <a:off x="9223921" y="5485877"/>
              <a:ext cx="1838783" cy="491162"/>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Building Improvement </a:t>
              </a:r>
              <a:endParaRPr lang="en-GB" sz="1600" b="1" dirty="0">
                <a:latin typeface="Arial" panose="020B0604020202020204" pitchFamily="34" charset="0"/>
                <a:cs typeface="Arial" panose="020B0604020202020204" pitchFamily="34" charset="0"/>
              </a:endParaRPr>
            </a:p>
          </p:txBody>
        </p:sp>
      </p:grpSp>
      <p:pic>
        <p:nvPicPr>
          <p:cNvPr id="58" name="Picture 57">
            <a:extLst>
              <a:ext uri="{FF2B5EF4-FFF2-40B4-BE49-F238E27FC236}">
                <a16:creationId xmlns:a16="http://schemas.microsoft.com/office/drawing/2014/main" id="{41C1B7B1-2F37-F744-BCF4-D35BB3382DAB}"/>
              </a:ext>
            </a:extLst>
          </p:cNvPr>
          <p:cNvPicPr>
            <a:picLocks noChangeAspect="1"/>
          </p:cNvPicPr>
          <p:nvPr/>
        </p:nvPicPr>
        <p:blipFill>
          <a:blip r:embed="rId7"/>
          <a:srcRect/>
          <a:stretch/>
        </p:blipFill>
        <p:spPr>
          <a:xfrm>
            <a:off x="10457735" y="5237126"/>
            <a:ext cx="1255414" cy="1255414"/>
          </a:xfrm>
          <a:prstGeom prst="rect">
            <a:avLst/>
          </a:prstGeom>
        </p:spPr>
      </p:pic>
    </p:spTree>
    <p:extLst>
      <p:ext uri="{BB962C8B-B14F-4D97-AF65-F5344CB8AC3E}">
        <p14:creationId xmlns:p14="http://schemas.microsoft.com/office/powerpoint/2010/main" val="29402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anim calcmode="lin" valueType="num">
                                      <p:cBhvr>
                                        <p:cTn id="23" dur="1000" fill="hold"/>
                                        <p:tgtEl>
                                          <p:spTgt spid="49"/>
                                        </p:tgtEl>
                                        <p:attrNameLst>
                                          <p:attrName>ppt_x</p:attrName>
                                        </p:attrNameLst>
                                      </p:cBhvr>
                                      <p:tavLst>
                                        <p:tav tm="0">
                                          <p:val>
                                            <p:strVal val="#ppt_x"/>
                                          </p:val>
                                        </p:tav>
                                        <p:tav tm="100000">
                                          <p:val>
                                            <p:strVal val="#ppt_x"/>
                                          </p:val>
                                        </p:tav>
                                      </p:tavLst>
                                    </p:anim>
                                    <p:anim calcmode="lin" valueType="num">
                                      <p:cBhvr>
                                        <p:cTn id="2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4875355" y="618158"/>
            <a:ext cx="2653143" cy="516417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9192269" y="630841"/>
            <a:ext cx="2653143" cy="516417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211191" y="715466"/>
            <a:ext cx="2653143" cy="535524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FA8C90B-B665-6748-B6AE-1B18494684F4}"/>
              </a:ext>
            </a:extLst>
          </p:cNvPr>
          <p:cNvGrpSpPr/>
          <p:nvPr/>
        </p:nvGrpSpPr>
        <p:grpSpPr>
          <a:xfrm>
            <a:off x="346588" y="889357"/>
            <a:ext cx="2290414" cy="2766313"/>
            <a:chOff x="4526665" y="1369238"/>
            <a:chExt cx="1915926" cy="2314015"/>
          </a:xfrm>
        </p:grpSpPr>
        <p:pic>
          <p:nvPicPr>
            <p:cNvPr id="3" name="Picture 2">
              <a:extLst>
                <a:ext uri="{FF2B5EF4-FFF2-40B4-BE49-F238E27FC236}">
                  <a16:creationId xmlns:a16="http://schemas.microsoft.com/office/drawing/2014/main" id="{04538366-8913-454D-8B5E-CF9D14D526C2}"/>
                </a:ext>
              </a:extLst>
            </p:cNvPr>
            <p:cNvPicPr>
              <a:picLocks noChangeAspect="1"/>
            </p:cNvPicPr>
            <p:nvPr/>
          </p:nvPicPr>
          <p:blipFill>
            <a:blip r:embed="rId3"/>
            <a:srcRect/>
            <a:stretch/>
          </p:blipFill>
          <p:spPr>
            <a:xfrm>
              <a:off x="4526665" y="1369238"/>
              <a:ext cx="1915926" cy="1877415"/>
            </a:xfrm>
            <a:prstGeom prst="rect">
              <a:avLst/>
            </a:prstGeom>
          </p:spPr>
        </p:pic>
        <p:sp>
          <p:nvSpPr>
            <p:cNvPr id="4" name="Rectangle 3">
              <a:extLst>
                <a:ext uri="{FF2B5EF4-FFF2-40B4-BE49-F238E27FC236}">
                  <a16:creationId xmlns:a16="http://schemas.microsoft.com/office/drawing/2014/main" id="{83FE6EBE-3324-6F43-9168-A7537C9537BF}"/>
                </a:ext>
              </a:extLst>
            </p:cNvPr>
            <p:cNvSpPr/>
            <p:nvPr/>
          </p:nvSpPr>
          <p:spPr>
            <a:xfrm>
              <a:off x="4603806" y="3194090"/>
              <a:ext cx="1681247" cy="489163"/>
            </a:xfrm>
            <a:prstGeom prst="rect">
              <a:avLst/>
            </a:prstGeom>
          </p:spPr>
          <p:txBody>
            <a:bodyPr wrap="square">
              <a:spAutoFit/>
            </a:bodyPr>
            <a:lstStyle/>
            <a:p>
              <a:pPr algn="ctr"/>
              <a:r>
                <a:rPr lang="en-US" sz="1600" b="1" dirty="0">
                  <a:solidFill>
                    <a:schemeClr val="tx2"/>
                  </a:solidFill>
                  <a:latin typeface="Arial" panose="020B0604020202020204" pitchFamily="34" charset="0"/>
                  <a:cs typeface="Arial" panose="020B0604020202020204" pitchFamily="34" charset="0"/>
                </a:rPr>
                <a:t>Community Impact</a:t>
              </a:r>
              <a:endParaRPr lang="en-GB" sz="1600" b="1" dirty="0">
                <a:solidFill>
                  <a:schemeClr val="tx2"/>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62600CBD-8EA7-2149-9FFC-CE503DF78C0D}"/>
              </a:ext>
            </a:extLst>
          </p:cNvPr>
          <p:cNvGrpSpPr/>
          <p:nvPr/>
        </p:nvGrpSpPr>
        <p:grpSpPr>
          <a:xfrm>
            <a:off x="4918671" y="774927"/>
            <a:ext cx="2396702" cy="2593235"/>
            <a:chOff x="6864751" y="1369239"/>
            <a:chExt cx="1915925" cy="2073034"/>
          </a:xfrm>
        </p:grpSpPr>
        <p:pic>
          <p:nvPicPr>
            <p:cNvPr id="6" name="Picture 5">
              <a:extLst>
                <a:ext uri="{FF2B5EF4-FFF2-40B4-BE49-F238E27FC236}">
                  <a16:creationId xmlns:a16="http://schemas.microsoft.com/office/drawing/2014/main" id="{C9A3AD8B-3E23-154E-BA55-991C1CED4436}"/>
                </a:ext>
              </a:extLst>
            </p:cNvPr>
            <p:cNvPicPr>
              <a:picLocks noChangeAspect="1"/>
            </p:cNvPicPr>
            <p:nvPr/>
          </p:nvPicPr>
          <p:blipFill>
            <a:blip r:embed="rId4"/>
            <a:srcRect/>
            <a:stretch/>
          </p:blipFill>
          <p:spPr>
            <a:xfrm>
              <a:off x="6864751" y="1369239"/>
              <a:ext cx="1915925" cy="1877415"/>
            </a:xfrm>
            <a:prstGeom prst="rect">
              <a:avLst/>
            </a:prstGeom>
          </p:spPr>
        </p:pic>
        <p:sp>
          <p:nvSpPr>
            <p:cNvPr id="7" name="Rectangle 6">
              <a:extLst>
                <a:ext uri="{FF2B5EF4-FFF2-40B4-BE49-F238E27FC236}">
                  <a16:creationId xmlns:a16="http://schemas.microsoft.com/office/drawing/2014/main" id="{47637E61-E2D8-1440-8966-5EB12245AF28}"/>
                </a:ext>
              </a:extLst>
            </p:cNvPr>
            <p:cNvSpPr/>
            <p:nvPr/>
          </p:nvSpPr>
          <p:spPr>
            <a:xfrm>
              <a:off x="6941892" y="3194090"/>
              <a:ext cx="1681247" cy="248183"/>
            </a:xfrm>
            <a:prstGeom prst="rect">
              <a:avLst/>
            </a:prstGeom>
          </p:spPr>
          <p:txBody>
            <a:bodyPr wrap="square">
              <a:spAutoFit/>
            </a:bodyPr>
            <a:lstStyle/>
            <a:p>
              <a:pPr algn="ctr"/>
              <a:r>
                <a:rPr lang="en-US" sz="1600" b="1" dirty="0">
                  <a:solidFill>
                    <a:schemeClr val="accent2"/>
                  </a:solidFill>
                  <a:latin typeface="Arial" panose="020B0604020202020204" pitchFamily="34" charset="0"/>
                  <a:cs typeface="Arial" panose="020B0604020202020204" pitchFamily="34" charset="0"/>
                </a:rPr>
                <a:t>Roof alarm</a:t>
              </a:r>
              <a:endParaRPr lang="en-GB" sz="1600" b="1" dirty="0">
                <a:solidFill>
                  <a:schemeClr val="accent2"/>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D4EA7DD3-4D09-7041-9883-F2BD887A971F}"/>
              </a:ext>
            </a:extLst>
          </p:cNvPr>
          <p:cNvGrpSpPr/>
          <p:nvPr/>
        </p:nvGrpSpPr>
        <p:grpSpPr>
          <a:xfrm>
            <a:off x="9258312" y="715466"/>
            <a:ext cx="2396704" cy="2867550"/>
            <a:chOff x="9191263" y="3661025"/>
            <a:chExt cx="1915926" cy="2292321"/>
          </a:xfrm>
        </p:grpSpPr>
        <p:pic>
          <p:nvPicPr>
            <p:cNvPr id="9" name="Picture 8">
              <a:extLst>
                <a:ext uri="{FF2B5EF4-FFF2-40B4-BE49-F238E27FC236}">
                  <a16:creationId xmlns:a16="http://schemas.microsoft.com/office/drawing/2014/main" id="{2DC2B56B-A1F9-9E4A-B186-A25BE69A4636}"/>
                </a:ext>
              </a:extLst>
            </p:cNvPr>
            <p:cNvPicPr>
              <a:picLocks noChangeAspect="1"/>
            </p:cNvPicPr>
            <p:nvPr/>
          </p:nvPicPr>
          <p:blipFill>
            <a:blip r:embed="rId5"/>
            <a:srcRect/>
            <a:stretch/>
          </p:blipFill>
          <p:spPr>
            <a:xfrm>
              <a:off x="9191263" y="3661025"/>
              <a:ext cx="1915926" cy="1877414"/>
            </a:xfrm>
            <a:prstGeom prst="rect">
              <a:avLst/>
            </a:prstGeom>
          </p:spPr>
        </p:pic>
        <p:sp>
          <p:nvSpPr>
            <p:cNvPr id="10" name="Rectangle 9">
              <a:extLst>
                <a:ext uri="{FF2B5EF4-FFF2-40B4-BE49-F238E27FC236}">
                  <a16:creationId xmlns:a16="http://schemas.microsoft.com/office/drawing/2014/main" id="{3A01C55F-0E6C-4A46-8B92-9E461BA08B58}"/>
                </a:ext>
              </a:extLst>
            </p:cNvPr>
            <p:cNvSpPr/>
            <p:nvPr/>
          </p:nvSpPr>
          <p:spPr>
            <a:xfrm>
              <a:off x="9223921" y="5485877"/>
              <a:ext cx="1838783" cy="467469"/>
            </a:xfrm>
            <a:prstGeom prst="rect">
              <a:avLst/>
            </a:prstGeom>
          </p:spPr>
          <p:txBody>
            <a:bodyPr wrap="square">
              <a:spAutoFit/>
            </a:bodyPr>
            <a:lstStyle/>
            <a:p>
              <a:pPr algn="ctr"/>
              <a:r>
                <a:rPr lang="en-US" sz="1600" b="1" dirty="0">
                  <a:solidFill>
                    <a:schemeClr val="accent5"/>
                  </a:solidFill>
                  <a:latin typeface="Arial" panose="020B0604020202020204" pitchFamily="34" charset="0"/>
                  <a:cs typeface="Arial" panose="020B0604020202020204" pitchFamily="34" charset="0"/>
                </a:rPr>
                <a:t>Building Improvement</a:t>
              </a:r>
              <a:endParaRPr lang="en-GB" sz="1600" b="1" dirty="0">
                <a:solidFill>
                  <a:schemeClr val="accent5"/>
                </a:solidFill>
                <a:latin typeface="Arial" panose="020B0604020202020204" pitchFamily="34" charset="0"/>
                <a:cs typeface="Arial" panose="020B0604020202020204" pitchFamily="34" charset="0"/>
              </a:endParaRPr>
            </a:p>
          </p:txBody>
        </p:sp>
      </p:grpSp>
      <p:sp>
        <p:nvSpPr>
          <p:cNvPr id="20" name="TextBox 19"/>
          <p:cNvSpPr txBox="1"/>
          <p:nvPr/>
        </p:nvSpPr>
        <p:spPr>
          <a:xfrm>
            <a:off x="266949" y="3627640"/>
            <a:ext cx="2359979" cy="2462213"/>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Benefact Trust’s Community Impact Programme supports projects that demonstrate an impact on people and communities.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programme funds both capital and revenue costs and can be for up to 3 years.</a:t>
            </a:r>
          </a:p>
        </p:txBody>
      </p:sp>
      <p:sp>
        <p:nvSpPr>
          <p:cNvPr id="21" name="Rectangle 20"/>
          <p:cNvSpPr/>
          <p:nvPr/>
        </p:nvSpPr>
        <p:spPr>
          <a:xfrm>
            <a:off x="3542331" y="3891142"/>
            <a:ext cx="2101841"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 </a:t>
            </a:r>
          </a:p>
        </p:txBody>
      </p:sp>
      <p:sp>
        <p:nvSpPr>
          <p:cNvPr id="22" name="Rectangle 21"/>
          <p:cNvSpPr/>
          <p:nvPr/>
        </p:nvSpPr>
        <p:spPr>
          <a:xfrm>
            <a:off x="9424607" y="3737009"/>
            <a:ext cx="2188465" cy="1384995"/>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Benefact Trust’s Building Improvement Scheme gives grants for repairs to Churches and Cathedrals – capital costs only</a:t>
            </a:r>
          </a:p>
        </p:txBody>
      </p:sp>
      <p:sp>
        <p:nvSpPr>
          <p:cNvPr id="23" name="Rectangle 22"/>
          <p:cNvSpPr/>
          <p:nvPr/>
        </p:nvSpPr>
        <p:spPr>
          <a:xfrm>
            <a:off x="5064601" y="3489839"/>
            <a:ext cx="2300203" cy="2031325"/>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Benefact Trust’s Roof Protection Scheme provides grants to help churches install roof alarms in response to the issue of metal theft, which continues to be a very challenging issue across the UK.</a:t>
            </a:r>
          </a:p>
        </p:txBody>
      </p:sp>
      <p:sp>
        <p:nvSpPr>
          <p:cNvPr id="30" name="Rectangle 29">
            <a:extLst>
              <a:ext uri="{FF2B5EF4-FFF2-40B4-BE49-F238E27FC236}">
                <a16:creationId xmlns:a16="http://schemas.microsoft.com/office/drawing/2014/main" id="{64657EEC-4576-F94A-B37E-C53028588F72}"/>
              </a:ext>
            </a:extLst>
          </p:cNvPr>
          <p:cNvSpPr/>
          <p:nvPr/>
        </p:nvSpPr>
        <p:spPr>
          <a:xfrm>
            <a:off x="408764" y="130691"/>
            <a:ext cx="4269018" cy="584775"/>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Our grants</a:t>
            </a:r>
            <a:endParaRPr lang="en-GB" sz="32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B44DE12-00CE-D236-5D55-7664BA339D5C}"/>
              </a:ext>
            </a:extLst>
          </p:cNvPr>
          <p:cNvSpPr txBox="1"/>
          <p:nvPr/>
        </p:nvSpPr>
        <p:spPr>
          <a:xfrm>
            <a:off x="2998694" y="5930811"/>
            <a:ext cx="8787653" cy="400110"/>
          </a:xfrm>
          <a:prstGeom prst="rect">
            <a:avLst/>
          </a:prstGeom>
          <a:noFill/>
        </p:spPr>
        <p:txBody>
          <a:bodyPr wrap="square" rtlCol="0">
            <a:spAutoFit/>
          </a:bodyPr>
          <a:lstStyle/>
          <a:p>
            <a:r>
              <a:rPr lang="en-GB" sz="2000" dirty="0"/>
              <a:t>Further information and FAQ’s for all our programmes available on our website.</a:t>
            </a:r>
          </a:p>
        </p:txBody>
      </p:sp>
    </p:spTree>
    <p:extLst>
      <p:ext uri="{BB962C8B-B14F-4D97-AF65-F5344CB8AC3E}">
        <p14:creationId xmlns:p14="http://schemas.microsoft.com/office/powerpoint/2010/main" val="631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9C8515-C2BF-3128-3FE8-5C1CE687C273}"/>
              </a:ext>
            </a:extLst>
          </p:cNvPr>
          <p:cNvSpPr txBox="1"/>
          <p:nvPr/>
        </p:nvSpPr>
        <p:spPr>
          <a:xfrm>
            <a:off x="818029" y="618565"/>
            <a:ext cx="10555941" cy="5386090"/>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Community Impact Grants:</a:t>
            </a:r>
          </a:p>
          <a:p>
            <a:pPr algn="ctr"/>
            <a:endParaRPr lang="en-GB"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Funding for projects (capital and/or revenue) with a true impact on the community the church/charity serves.</a:t>
            </a:r>
          </a:p>
          <a:p>
            <a:pPr marL="457200" indent="-457200">
              <a:buFont typeface="Arial" panose="020B0604020202020204" pitchFamily="34" charset="0"/>
              <a:buChar char="•"/>
            </a:pPr>
            <a:r>
              <a:rPr lang="en-GB" sz="2000" b="1" dirty="0">
                <a:latin typeface="Arial" panose="020B0604020202020204" pitchFamily="34" charset="0"/>
                <a:cs typeface="Arial" panose="020B0604020202020204" pitchFamily="34" charset="0"/>
              </a:rPr>
              <a:t>Minimum of 30% of full project costs must be raised before applying.</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Funding for 1-3 years.</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Funding only available for new posts or extending hours of current posts.</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Project costs must be relevant to the project delivery and deliver additional value to your existing work, through new or expanded activity.</a:t>
            </a: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Programme areas:</a:t>
            </a:r>
          </a:p>
          <a:p>
            <a:pPr marL="914400" lvl="1" indent="-457200">
              <a:buFont typeface="+mj-lt"/>
              <a:buAutoNum type="arabicPeriod"/>
            </a:pPr>
            <a:r>
              <a:rPr lang="en-GB" sz="2000" dirty="0">
                <a:latin typeface="Arial" panose="020B0604020202020204" pitchFamily="34" charset="0"/>
                <a:cs typeface="Arial" panose="020B0604020202020204" pitchFamily="34" charset="0"/>
              </a:rPr>
              <a:t>Growing congregations and Christian communities.</a:t>
            </a:r>
          </a:p>
          <a:p>
            <a:pPr marL="914400" lvl="1" indent="-457200">
              <a:buFont typeface="+mj-lt"/>
              <a:buAutoNum type="arabicPeriod"/>
            </a:pPr>
            <a:r>
              <a:rPr lang="en-GB" sz="2000" dirty="0">
                <a:latin typeface="Arial" panose="020B0604020202020204" pitchFamily="34" charset="0"/>
                <a:cs typeface="Arial" panose="020B0604020202020204" pitchFamily="34" charset="0"/>
              </a:rPr>
              <a:t>Addressing social challenges facing communities.</a:t>
            </a:r>
          </a:p>
          <a:p>
            <a:pPr marL="914400" lvl="1" indent="-457200">
              <a:buFont typeface="+mj-lt"/>
              <a:buAutoNum type="arabicPeriod"/>
            </a:pPr>
            <a:r>
              <a:rPr lang="en-GB" sz="2000" dirty="0">
                <a:latin typeface="Arial" panose="020B0604020202020204" pitchFamily="34" charset="0"/>
                <a:cs typeface="Arial" panose="020B0604020202020204" pitchFamily="34" charset="0"/>
              </a:rPr>
              <a:t>Enabling wider community use of Church buildings.</a:t>
            </a:r>
          </a:p>
          <a:p>
            <a:pPr marL="914400" lvl="1" indent="-457200">
              <a:buFont typeface="+mj-lt"/>
              <a:buAutoNum type="arabicPeriod"/>
            </a:pPr>
            <a:r>
              <a:rPr lang="en-GB" sz="2000" dirty="0">
                <a:latin typeface="Arial" panose="020B0604020202020204" pitchFamily="34" charset="0"/>
                <a:cs typeface="Arial" panose="020B0604020202020204" pitchFamily="34" charset="0"/>
              </a:rPr>
              <a:t>Empowering Christian education – for schools and theological educational institutions with a clear Christian ethos.</a:t>
            </a:r>
          </a:p>
          <a:p>
            <a:pPr marL="914400" lvl="1" indent="-457200">
              <a:buFont typeface="+mj-lt"/>
              <a:buAutoNum type="arabicPeriod"/>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40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048330" y="3429000"/>
            <a:ext cx="5896246" cy="5864748"/>
            <a:chOff x="2977508" y="803275"/>
            <a:chExt cx="5670038" cy="5639747"/>
          </a:xfrm>
          <a:solidFill>
            <a:schemeClr val="accent5">
              <a:lumMod val="20000"/>
              <a:lumOff val="80000"/>
            </a:schemeClr>
          </a:solidFill>
        </p:grpSpPr>
        <p:sp>
          <p:nvSpPr>
            <p:cNvPr id="15" name="Oval 14"/>
            <p:cNvSpPr/>
            <p:nvPr/>
          </p:nvSpPr>
          <p:spPr>
            <a:xfrm>
              <a:off x="4128499" y="803275"/>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17" name="Oval 16"/>
            <p:cNvSpPr/>
            <p:nvPr/>
          </p:nvSpPr>
          <p:spPr>
            <a:xfrm>
              <a:off x="5296458" y="1960742"/>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18" name="Oval 17"/>
            <p:cNvSpPr/>
            <p:nvPr/>
          </p:nvSpPr>
          <p:spPr>
            <a:xfrm>
              <a:off x="4138103" y="3091934"/>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19" name="Oval 18"/>
            <p:cNvSpPr/>
            <p:nvPr/>
          </p:nvSpPr>
          <p:spPr>
            <a:xfrm>
              <a:off x="2977508" y="1960742"/>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grpSp>
      <p:sp>
        <p:nvSpPr>
          <p:cNvPr id="9" name="Rectangle 8">
            <a:extLst>
              <a:ext uri="{FF2B5EF4-FFF2-40B4-BE49-F238E27FC236}">
                <a16:creationId xmlns:a16="http://schemas.microsoft.com/office/drawing/2014/main" id="{EB626235-0F3B-024C-BF2D-EBC598B4B984}"/>
              </a:ext>
            </a:extLst>
          </p:cNvPr>
          <p:cNvSpPr/>
          <p:nvPr/>
        </p:nvSpPr>
        <p:spPr>
          <a:xfrm>
            <a:off x="5879691" y="2399175"/>
            <a:ext cx="5731907" cy="1477328"/>
          </a:xfrm>
          <a:prstGeom prst="rect">
            <a:avLst/>
          </a:prstGeom>
        </p:spPr>
        <p:txBody>
          <a:bodyPr wrap="square">
            <a:spAutoFit/>
          </a:bodyPr>
          <a:lstStyle/>
          <a:p>
            <a:pPr marL="285750" indent="-285750" algn="r">
              <a:buFont typeface="Arial" panose="020B0604020202020204" pitchFamily="34" charset="0"/>
              <a:buChar char="•"/>
            </a:pPr>
            <a:r>
              <a:rPr lang="en-US" dirty="0">
                <a:solidFill>
                  <a:srgbClr val="222F5B"/>
                </a:solidFill>
                <a:latin typeface="Arial" panose="020B0604020202020204" pitchFamily="34" charset="0"/>
                <a:cs typeface="Arial" panose="020B0604020202020204" pitchFamily="34" charset="0"/>
              </a:rPr>
              <a:t>The grants we give are generated from our ownership of Benefact Group, an international family of award winning, specialist financial services businesses – from advisory and investment management to broking and insurance</a:t>
            </a:r>
            <a:endParaRPr lang="en-GB" dirty="0">
              <a:solidFill>
                <a:srgbClr val="222F5B"/>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33FB053-CCA4-0947-B609-626D314C3C5D}"/>
              </a:ext>
            </a:extLst>
          </p:cNvPr>
          <p:cNvSpPr/>
          <p:nvPr/>
        </p:nvSpPr>
        <p:spPr>
          <a:xfrm>
            <a:off x="5879691" y="3962050"/>
            <a:ext cx="5731908" cy="923330"/>
          </a:xfrm>
          <a:prstGeom prst="rect">
            <a:avLst/>
          </a:prstGeom>
        </p:spPr>
        <p:txBody>
          <a:bodyPr wrap="square">
            <a:spAutoFit/>
          </a:bodyPr>
          <a:lstStyle/>
          <a:p>
            <a:pPr marL="285750" indent="-285750" algn="r">
              <a:buFont typeface="Arial" panose="020B0604020202020204" pitchFamily="34" charset="0"/>
              <a:buChar char="•"/>
            </a:pPr>
            <a:r>
              <a:rPr lang="en-US" dirty="0">
                <a:solidFill>
                  <a:srgbClr val="222F5B"/>
                </a:solidFill>
                <a:latin typeface="Arial" panose="020B0604020202020204" pitchFamily="34" charset="0"/>
                <a:cs typeface="Arial" panose="020B0604020202020204" pitchFamily="34" charset="0"/>
              </a:rPr>
              <a:t>We’re in a privileged position to help others – all available profits from the Group fund our charitable giving</a:t>
            </a:r>
            <a:endParaRPr lang="en-GB" dirty="0">
              <a:solidFill>
                <a:srgbClr val="222F5B"/>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6534A3F-B143-3744-B780-124EC09639FF}"/>
              </a:ext>
            </a:extLst>
          </p:cNvPr>
          <p:cNvSpPr/>
          <p:nvPr/>
        </p:nvSpPr>
        <p:spPr>
          <a:xfrm>
            <a:off x="5279924" y="5011714"/>
            <a:ext cx="6331676" cy="923330"/>
          </a:xfrm>
          <a:prstGeom prst="rect">
            <a:avLst/>
          </a:prstGeom>
        </p:spPr>
        <p:txBody>
          <a:bodyPr wrap="square">
            <a:spAutoFit/>
          </a:bodyPr>
          <a:lstStyle/>
          <a:p>
            <a:pPr marL="285750" indent="-285750" algn="r">
              <a:buFont typeface="Arial" panose="020B0604020202020204" pitchFamily="34" charset="0"/>
              <a:buChar char="•"/>
            </a:pPr>
            <a:r>
              <a:rPr lang="en-US" dirty="0">
                <a:solidFill>
                  <a:srgbClr val="222F5B"/>
                </a:solidFill>
                <a:latin typeface="Arial" panose="020B0604020202020204" pitchFamily="34" charset="0"/>
                <a:cs typeface="Arial" panose="020B0604020202020204" pitchFamily="34" charset="0"/>
              </a:rPr>
              <a:t>Built on the ethos of giving back, our funding model is distinctive and sustainable – </a:t>
            </a:r>
            <a:r>
              <a:rPr lang="en-US" b="1" dirty="0">
                <a:solidFill>
                  <a:schemeClr val="accent5"/>
                </a:solidFill>
                <a:latin typeface="Arial" panose="020B0604020202020204" pitchFamily="34" charset="0"/>
                <a:cs typeface="Arial" panose="020B0604020202020204" pitchFamily="34" charset="0"/>
              </a:rPr>
              <a:t>enabling us to think long term and grow</a:t>
            </a:r>
            <a:endParaRPr lang="en-GB" b="1" dirty="0">
              <a:solidFill>
                <a:schemeClr val="accent5"/>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5CD24DB-7277-674B-937F-0D8195DA1CC4}"/>
              </a:ext>
            </a:extLst>
          </p:cNvPr>
          <p:cNvSpPr/>
          <p:nvPr/>
        </p:nvSpPr>
        <p:spPr>
          <a:xfrm>
            <a:off x="6514028" y="1728853"/>
            <a:ext cx="5088299" cy="584775"/>
          </a:xfrm>
          <a:prstGeom prst="rect">
            <a:avLst/>
          </a:prstGeom>
        </p:spPr>
        <p:txBody>
          <a:bodyPr wrap="square">
            <a:spAutoFit/>
          </a:bodyPr>
          <a:lstStyle/>
          <a:p>
            <a:pPr algn="r"/>
            <a:r>
              <a:rPr lang="en-US" sz="3200" b="1" dirty="0">
                <a:solidFill>
                  <a:srgbClr val="222F5B"/>
                </a:solidFill>
                <a:latin typeface="Arial" panose="020B0604020202020204" pitchFamily="34" charset="0"/>
                <a:cs typeface="Arial" panose="020B0604020202020204" pitchFamily="34" charset="0"/>
              </a:rPr>
              <a:t>How we’re funded</a:t>
            </a:r>
            <a:endParaRPr lang="en-GB" sz="3200" b="1" dirty="0">
              <a:solidFill>
                <a:srgbClr val="222F5B"/>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8280618-BC36-5948-9CD7-B9B89FABD353}"/>
              </a:ext>
            </a:extLst>
          </p:cNvPr>
          <p:cNvPicPr>
            <a:picLocks noChangeAspect="1"/>
          </p:cNvPicPr>
          <p:nvPr/>
        </p:nvPicPr>
        <p:blipFill>
          <a:blip r:embed="rId3"/>
          <a:srcRect/>
          <a:stretch/>
        </p:blipFill>
        <p:spPr>
          <a:xfrm>
            <a:off x="-2995908" y="-1116954"/>
            <a:ext cx="9091908" cy="9091908"/>
          </a:xfrm>
          <a:prstGeom prst="rect">
            <a:avLst/>
          </a:prstGeom>
        </p:spPr>
      </p:pic>
      <p:pic>
        <p:nvPicPr>
          <p:cNvPr id="11" name="Picture 10">
            <a:extLst>
              <a:ext uri="{FF2B5EF4-FFF2-40B4-BE49-F238E27FC236}">
                <a16:creationId xmlns:a16="http://schemas.microsoft.com/office/drawing/2014/main" id="{41C1B7B1-2F37-F744-BCF4-D35BB3382DAB}"/>
              </a:ext>
            </a:extLst>
          </p:cNvPr>
          <p:cNvPicPr>
            <a:picLocks noChangeAspect="1"/>
          </p:cNvPicPr>
          <p:nvPr/>
        </p:nvPicPr>
        <p:blipFill>
          <a:blip r:embed="rId4"/>
          <a:srcRect/>
          <a:stretch/>
        </p:blipFill>
        <p:spPr>
          <a:xfrm>
            <a:off x="8126689" y="75157"/>
            <a:ext cx="1566672" cy="1566672"/>
          </a:xfrm>
          <a:prstGeom prst="rect">
            <a:avLst/>
          </a:prstGeom>
        </p:spPr>
      </p:pic>
      <p:pic>
        <p:nvPicPr>
          <p:cNvPr id="16" name="Picture 15">
            <a:extLst>
              <a:ext uri="{FF2B5EF4-FFF2-40B4-BE49-F238E27FC236}">
                <a16:creationId xmlns:a16="http://schemas.microsoft.com/office/drawing/2014/main" id="{FEFC4A71-797B-0149-8DCA-1DB9AC53B357}"/>
              </a:ext>
            </a:extLst>
          </p:cNvPr>
          <p:cNvPicPr>
            <a:picLocks noChangeAspect="1"/>
          </p:cNvPicPr>
          <p:nvPr/>
        </p:nvPicPr>
        <p:blipFill>
          <a:blip r:embed="rId5"/>
          <a:srcRect/>
          <a:stretch/>
        </p:blipFill>
        <p:spPr>
          <a:xfrm>
            <a:off x="9818190" y="75157"/>
            <a:ext cx="1566672" cy="1566672"/>
          </a:xfrm>
          <a:prstGeom prst="rect">
            <a:avLst/>
          </a:prstGeom>
        </p:spPr>
      </p:pic>
    </p:spTree>
    <p:extLst>
      <p:ext uri="{BB962C8B-B14F-4D97-AF65-F5344CB8AC3E}">
        <p14:creationId xmlns:p14="http://schemas.microsoft.com/office/powerpoint/2010/main" val="264149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22054" y="2811340"/>
            <a:ext cx="6555783" cy="6520761"/>
            <a:chOff x="2977508" y="803275"/>
            <a:chExt cx="5670038" cy="5639747"/>
          </a:xfrm>
          <a:solidFill>
            <a:schemeClr val="accent3">
              <a:lumMod val="20000"/>
              <a:lumOff val="80000"/>
            </a:schemeClr>
          </a:solidFill>
        </p:grpSpPr>
        <p:sp>
          <p:nvSpPr>
            <p:cNvPr id="28" name="Oval 27"/>
            <p:cNvSpPr/>
            <p:nvPr/>
          </p:nvSpPr>
          <p:spPr>
            <a:xfrm>
              <a:off x="4128499" y="803275"/>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9" name="Oval 28"/>
            <p:cNvSpPr/>
            <p:nvPr/>
          </p:nvSpPr>
          <p:spPr>
            <a:xfrm>
              <a:off x="5296458" y="1960742"/>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30" name="Oval 29"/>
            <p:cNvSpPr/>
            <p:nvPr/>
          </p:nvSpPr>
          <p:spPr>
            <a:xfrm>
              <a:off x="4138103" y="3091934"/>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31" name="Oval 30"/>
            <p:cNvSpPr/>
            <p:nvPr/>
          </p:nvSpPr>
          <p:spPr>
            <a:xfrm>
              <a:off x="2977508" y="1960742"/>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grpSp>
      <p:grpSp>
        <p:nvGrpSpPr>
          <p:cNvPr id="21" name="Group 20"/>
          <p:cNvGrpSpPr/>
          <p:nvPr/>
        </p:nvGrpSpPr>
        <p:grpSpPr>
          <a:xfrm>
            <a:off x="5821602" y="-791972"/>
            <a:ext cx="6813028" cy="6776632"/>
            <a:chOff x="2977508" y="803275"/>
            <a:chExt cx="5670038" cy="5639747"/>
          </a:xfrm>
          <a:solidFill>
            <a:schemeClr val="accent3"/>
          </a:solidFill>
        </p:grpSpPr>
        <p:sp>
          <p:nvSpPr>
            <p:cNvPr id="22" name="Oval 21"/>
            <p:cNvSpPr/>
            <p:nvPr/>
          </p:nvSpPr>
          <p:spPr>
            <a:xfrm>
              <a:off x="4128499" y="803275"/>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3" name="Oval 22"/>
            <p:cNvSpPr/>
            <p:nvPr/>
          </p:nvSpPr>
          <p:spPr>
            <a:xfrm>
              <a:off x="5296458" y="1960742"/>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4" name="Oval 23"/>
            <p:cNvSpPr/>
            <p:nvPr/>
          </p:nvSpPr>
          <p:spPr>
            <a:xfrm>
              <a:off x="4138103" y="3091934"/>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5" name="Oval 24"/>
            <p:cNvSpPr/>
            <p:nvPr/>
          </p:nvSpPr>
          <p:spPr>
            <a:xfrm>
              <a:off x="2977508" y="1960742"/>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grpSp>
      <p:sp>
        <p:nvSpPr>
          <p:cNvPr id="6" name="Rectangle 5">
            <a:extLst>
              <a:ext uri="{FF2B5EF4-FFF2-40B4-BE49-F238E27FC236}">
                <a16:creationId xmlns:a16="http://schemas.microsoft.com/office/drawing/2014/main" id="{CF23FC93-FC2B-4747-AC62-7EBF007987BD}"/>
              </a:ext>
            </a:extLst>
          </p:cNvPr>
          <p:cNvSpPr/>
          <p:nvPr/>
        </p:nvSpPr>
        <p:spPr>
          <a:xfrm>
            <a:off x="753686" y="786279"/>
            <a:ext cx="4385056" cy="584775"/>
          </a:xfrm>
          <a:prstGeom prst="rect">
            <a:avLst/>
          </a:prstGeom>
        </p:spPr>
        <p:txBody>
          <a:bodyPr wrap="square">
            <a:spAutoFit/>
          </a:bodyPr>
          <a:lstStyle/>
          <a:p>
            <a:r>
              <a:rPr lang="en-US" sz="3200" b="1" dirty="0">
                <a:solidFill>
                  <a:schemeClr val="accent3"/>
                </a:solidFill>
                <a:latin typeface="Arial" panose="020B0604020202020204" pitchFamily="34" charset="0"/>
                <a:cs typeface="Arial" panose="020B0604020202020204" pitchFamily="34" charset="0"/>
              </a:rPr>
              <a:t>Get involved</a:t>
            </a:r>
            <a:endParaRPr lang="en-GB" sz="3200" b="1" dirty="0">
              <a:solidFill>
                <a:schemeClr val="accent3"/>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1BB06C1-98C9-324C-941A-93B43E2349BC}"/>
              </a:ext>
            </a:extLst>
          </p:cNvPr>
          <p:cNvSpPr/>
          <p:nvPr/>
        </p:nvSpPr>
        <p:spPr>
          <a:xfrm>
            <a:off x="753686" y="1545937"/>
            <a:ext cx="5172364" cy="2554545"/>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Giving is at the heart of what we do. Visit our website, sign up for our quarterly newsletter and follow us on social media for new grant programmes and beneficiary success stories.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We achieve great things with our beneficiaries so please share our success! </a:t>
            </a:r>
            <a:endParaRPr lang="en-GB" sz="2000" dirty="0">
              <a:latin typeface="Arial" panose="020B0604020202020204" pitchFamily="34" charset="0"/>
              <a:cs typeface="Arial" panose="020B0604020202020204" pitchFamily="34" charset="0"/>
            </a:endParaRPr>
          </a:p>
        </p:txBody>
      </p:sp>
      <p:grpSp>
        <p:nvGrpSpPr>
          <p:cNvPr id="20" name="Group 19"/>
          <p:cNvGrpSpPr/>
          <p:nvPr/>
        </p:nvGrpSpPr>
        <p:grpSpPr>
          <a:xfrm>
            <a:off x="8300203" y="583397"/>
            <a:ext cx="4502059" cy="3304427"/>
            <a:chOff x="6072070" y="3474127"/>
            <a:chExt cx="4385056" cy="2550991"/>
          </a:xfrm>
        </p:grpSpPr>
        <p:grpSp>
          <p:nvGrpSpPr>
            <p:cNvPr id="4" name="Group 3"/>
            <p:cNvGrpSpPr/>
            <p:nvPr/>
          </p:nvGrpSpPr>
          <p:grpSpPr>
            <a:xfrm>
              <a:off x="6072070" y="3474127"/>
              <a:ext cx="4385056" cy="2550991"/>
              <a:chOff x="6072070" y="3622989"/>
              <a:chExt cx="4385056" cy="2550991"/>
            </a:xfrm>
          </p:grpSpPr>
          <p:sp>
            <p:nvSpPr>
              <p:cNvPr id="8" name="Rectangle 7">
                <a:extLst>
                  <a:ext uri="{FF2B5EF4-FFF2-40B4-BE49-F238E27FC236}">
                    <a16:creationId xmlns:a16="http://schemas.microsoft.com/office/drawing/2014/main" id="{890E6B5A-3D13-8A45-8BB2-EFAF491C0BD3}"/>
                  </a:ext>
                </a:extLst>
              </p:cNvPr>
              <p:cNvSpPr/>
              <p:nvPr/>
            </p:nvSpPr>
            <p:spPr>
              <a:xfrm>
                <a:off x="6072070" y="4381913"/>
                <a:ext cx="4385056" cy="400110"/>
              </a:xfrm>
              <a:prstGeom prst="rect">
                <a:avLst/>
              </a:prstGeom>
            </p:spPr>
            <p:txBody>
              <a:bodyPr wrap="square">
                <a:spAutoFit/>
              </a:bodyPr>
              <a:lstStyle/>
              <a:p>
                <a:r>
                  <a:rPr lang="en-US" sz="2000" b="1" dirty="0">
                    <a:solidFill>
                      <a:schemeClr val="bg1"/>
                    </a:solidFill>
                    <a:latin typeface="Arial" panose="020B0604020202020204" pitchFamily="34" charset="0"/>
                    <a:cs typeface="Arial" panose="020B0604020202020204" pitchFamily="34" charset="0"/>
                  </a:rPr>
                  <a:t>benefacttrust.co.uk</a:t>
                </a:r>
                <a:endParaRPr lang="en-GB" sz="2000" b="1" dirty="0">
                  <a:solidFill>
                    <a:schemeClr val="bg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5521E6E6-D3BD-354E-88F2-8829F3691917}"/>
                  </a:ext>
                </a:extLst>
              </p:cNvPr>
              <p:cNvGrpSpPr/>
              <p:nvPr/>
            </p:nvGrpSpPr>
            <p:grpSpPr>
              <a:xfrm>
                <a:off x="6223022" y="4934832"/>
                <a:ext cx="2359726" cy="400110"/>
                <a:chOff x="7638344" y="5507302"/>
                <a:chExt cx="2359726" cy="400110"/>
              </a:xfrm>
            </p:grpSpPr>
            <p:pic>
              <p:nvPicPr>
                <p:cNvPr id="9" name="Picture 8">
                  <a:extLst>
                    <a:ext uri="{FF2B5EF4-FFF2-40B4-BE49-F238E27FC236}">
                      <a16:creationId xmlns:a16="http://schemas.microsoft.com/office/drawing/2014/main" id="{BF415EC1-DD0F-E144-8C2E-DC1D9ED02E3A}"/>
                    </a:ext>
                  </a:extLst>
                </p:cNvPr>
                <p:cNvPicPr>
                  <a:picLocks noChangeAspect="1"/>
                </p:cNvPicPr>
                <p:nvPr/>
              </p:nvPicPr>
              <p:blipFill>
                <a:blip r:embed="rId3"/>
                <a:stretch>
                  <a:fillRect/>
                </a:stretch>
              </p:blipFill>
              <p:spPr>
                <a:xfrm>
                  <a:off x="7638344" y="5580802"/>
                  <a:ext cx="281262" cy="223130"/>
                </a:xfrm>
                <a:prstGeom prst="rect">
                  <a:avLst/>
                </a:prstGeom>
              </p:spPr>
            </p:pic>
            <p:sp>
              <p:nvSpPr>
                <p:cNvPr id="12" name="Rectangle 11">
                  <a:extLst>
                    <a:ext uri="{FF2B5EF4-FFF2-40B4-BE49-F238E27FC236}">
                      <a16:creationId xmlns:a16="http://schemas.microsoft.com/office/drawing/2014/main" id="{E634FE77-68EF-0641-B20F-E7BB6076ACB1}"/>
                    </a:ext>
                  </a:extLst>
                </p:cNvPr>
                <p:cNvSpPr/>
                <p:nvPr/>
              </p:nvSpPr>
              <p:spPr>
                <a:xfrm>
                  <a:off x="8120664" y="5507302"/>
                  <a:ext cx="1877406" cy="400110"/>
                </a:xfrm>
                <a:prstGeom prst="rect">
                  <a:avLst/>
                </a:prstGeom>
              </p:spPr>
              <p:txBody>
                <a:bodyPr wrap="square">
                  <a:spAutoFit/>
                </a:bodyPr>
                <a:lstStyle/>
                <a:p>
                  <a:pPr algn="r"/>
                  <a:r>
                    <a:rPr lang="en-US" sz="2000" dirty="0">
                      <a:solidFill>
                        <a:schemeClr val="bg1"/>
                      </a:solidFill>
                      <a:latin typeface="Arial" panose="020B0604020202020204" pitchFamily="34" charset="0"/>
                      <a:cs typeface="Arial" panose="020B0604020202020204" pitchFamily="34" charset="0"/>
                    </a:rPr>
                    <a:t>benefacttrust</a:t>
                  </a:r>
                  <a:endParaRPr lang="en-GB" sz="2000" dirty="0">
                    <a:solidFill>
                      <a:schemeClr val="bg1"/>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1DF0A468-3A8A-CC49-8779-860D9F8C8FC1}"/>
                  </a:ext>
                </a:extLst>
              </p:cNvPr>
              <p:cNvGrpSpPr/>
              <p:nvPr/>
            </p:nvGrpSpPr>
            <p:grpSpPr>
              <a:xfrm>
                <a:off x="6203949" y="5366911"/>
                <a:ext cx="2378799" cy="400110"/>
                <a:chOff x="7619271" y="5939381"/>
                <a:chExt cx="2378799" cy="400110"/>
              </a:xfrm>
            </p:grpSpPr>
            <p:pic>
              <p:nvPicPr>
                <p:cNvPr id="10" name="Picture 9">
                  <a:extLst>
                    <a:ext uri="{FF2B5EF4-FFF2-40B4-BE49-F238E27FC236}">
                      <a16:creationId xmlns:a16="http://schemas.microsoft.com/office/drawing/2014/main" id="{35A1E986-A6D1-4243-9CC7-A1A03ACA7A8B}"/>
                    </a:ext>
                  </a:extLst>
                </p:cNvPr>
                <p:cNvPicPr>
                  <a:picLocks noChangeAspect="1"/>
                </p:cNvPicPr>
                <p:nvPr/>
              </p:nvPicPr>
              <p:blipFill>
                <a:blip r:embed="rId4"/>
                <a:stretch>
                  <a:fillRect/>
                </a:stretch>
              </p:blipFill>
              <p:spPr>
                <a:xfrm>
                  <a:off x="7619271" y="6010880"/>
                  <a:ext cx="336255" cy="213486"/>
                </a:xfrm>
                <a:prstGeom prst="rect">
                  <a:avLst/>
                </a:prstGeom>
              </p:spPr>
            </p:pic>
            <p:sp>
              <p:nvSpPr>
                <p:cNvPr id="13" name="Rectangle 12">
                  <a:extLst>
                    <a:ext uri="{FF2B5EF4-FFF2-40B4-BE49-F238E27FC236}">
                      <a16:creationId xmlns:a16="http://schemas.microsoft.com/office/drawing/2014/main" id="{2B417872-9DB8-7540-BAF2-C31FC0E80AC0}"/>
                    </a:ext>
                  </a:extLst>
                </p:cNvPr>
                <p:cNvSpPr/>
                <p:nvPr/>
              </p:nvSpPr>
              <p:spPr>
                <a:xfrm>
                  <a:off x="8120664" y="5939381"/>
                  <a:ext cx="1877406" cy="400110"/>
                </a:xfrm>
                <a:prstGeom prst="rect">
                  <a:avLst/>
                </a:prstGeom>
              </p:spPr>
              <p:txBody>
                <a:bodyPr wrap="square">
                  <a:spAutoFit/>
                </a:bodyPr>
                <a:lstStyle/>
                <a:p>
                  <a:pPr algn="r"/>
                  <a:r>
                    <a:rPr lang="en-US" sz="2000" dirty="0">
                      <a:solidFill>
                        <a:schemeClr val="bg1"/>
                      </a:solidFill>
                      <a:latin typeface="Arial" panose="020B0604020202020204" pitchFamily="34" charset="0"/>
                      <a:cs typeface="Arial" panose="020B0604020202020204" pitchFamily="34" charset="0"/>
                    </a:rPr>
                    <a:t>@benefacttrust</a:t>
                  </a:r>
                  <a:endParaRPr lang="en-GB" sz="2000" dirty="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1752DC07-3BD6-5443-9E3D-FA748A4CF315}"/>
                  </a:ext>
                </a:extLst>
              </p:cNvPr>
              <p:cNvGrpSpPr/>
              <p:nvPr/>
            </p:nvGrpSpPr>
            <p:grpSpPr>
              <a:xfrm>
                <a:off x="6203949" y="5773870"/>
                <a:ext cx="2378799" cy="400110"/>
                <a:chOff x="7619271" y="6346340"/>
                <a:chExt cx="2378799" cy="400110"/>
              </a:xfrm>
            </p:grpSpPr>
            <p:pic>
              <p:nvPicPr>
                <p:cNvPr id="11" name="Picture 10">
                  <a:extLst>
                    <a:ext uri="{FF2B5EF4-FFF2-40B4-BE49-F238E27FC236}">
                      <a16:creationId xmlns:a16="http://schemas.microsoft.com/office/drawing/2014/main" id="{D298DF69-3933-0742-B0B5-AE5142E68444}"/>
                    </a:ext>
                  </a:extLst>
                </p:cNvPr>
                <p:cNvPicPr>
                  <a:picLocks noChangeAspect="1"/>
                </p:cNvPicPr>
                <p:nvPr/>
              </p:nvPicPr>
              <p:blipFill>
                <a:blip r:embed="rId5"/>
                <a:stretch>
                  <a:fillRect/>
                </a:stretch>
              </p:blipFill>
              <p:spPr>
                <a:xfrm>
                  <a:off x="7619271" y="6408829"/>
                  <a:ext cx="291423" cy="227578"/>
                </a:xfrm>
                <a:prstGeom prst="rect">
                  <a:avLst/>
                </a:prstGeom>
              </p:spPr>
            </p:pic>
            <p:sp>
              <p:nvSpPr>
                <p:cNvPr id="14" name="Rectangle 13">
                  <a:extLst>
                    <a:ext uri="{FF2B5EF4-FFF2-40B4-BE49-F238E27FC236}">
                      <a16:creationId xmlns:a16="http://schemas.microsoft.com/office/drawing/2014/main" id="{72A57553-9115-254A-BE1A-CC17AF142E82}"/>
                    </a:ext>
                  </a:extLst>
                </p:cNvPr>
                <p:cNvSpPr/>
                <p:nvPr/>
              </p:nvSpPr>
              <p:spPr>
                <a:xfrm>
                  <a:off x="8120664" y="6346340"/>
                  <a:ext cx="1877406" cy="400110"/>
                </a:xfrm>
                <a:prstGeom prst="rect">
                  <a:avLst/>
                </a:prstGeom>
              </p:spPr>
              <p:txBody>
                <a:bodyPr wrap="square">
                  <a:spAutoFit/>
                </a:bodyPr>
                <a:lstStyle/>
                <a:p>
                  <a:pPr algn="r"/>
                  <a:r>
                    <a:rPr lang="en-US" sz="2000" dirty="0">
                      <a:solidFill>
                        <a:schemeClr val="bg1"/>
                      </a:solidFill>
                      <a:latin typeface="Arial" panose="020B0604020202020204" pitchFamily="34" charset="0"/>
                      <a:cs typeface="Arial" panose="020B0604020202020204" pitchFamily="34" charset="0"/>
                    </a:rPr>
                    <a:t>benefacttrust</a:t>
                  </a:r>
                  <a:endParaRPr lang="en-GB" sz="2000" dirty="0">
                    <a:solidFill>
                      <a:schemeClr val="bg1"/>
                    </a:solidFill>
                    <a:latin typeface="Arial" panose="020B0604020202020204" pitchFamily="34" charset="0"/>
                    <a:cs typeface="Arial" panose="020B0604020202020204" pitchFamily="34" charset="0"/>
                  </a:endParaRPr>
                </a:p>
              </p:txBody>
            </p:sp>
          </p:grpSp>
          <p:sp>
            <p:nvSpPr>
              <p:cNvPr id="3" name="TextBox 2"/>
              <p:cNvSpPr txBox="1"/>
              <p:nvPr/>
            </p:nvSpPr>
            <p:spPr>
              <a:xfrm>
                <a:off x="6565937" y="3622989"/>
                <a:ext cx="2150818" cy="641523"/>
              </a:xfrm>
              <a:prstGeom prst="rect">
                <a:avLst/>
              </a:prstGeom>
              <a:noFill/>
            </p:spPr>
            <p:txBody>
              <a:bodyPr wrap="square" rtlCol="0">
                <a:spAutoFit/>
              </a:bodyPr>
              <a:lstStyle/>
              <a:p>
                <a:r>
                  <a:rPr lang="en-GB" sz="2400" b="1" dirty="0">
                    <a:solidFill>
                      <a:schemeClr val="bg1"/>
                    </a:solidFill>
                    <a:latin typeface="Scala Sans Offc Pro Light" panose="020B0504020101020102" pitchFamily="34" charset="0"/>
                  </a:rPr>
                  <a:t>01452 875858</a:t>
                </a:r>
              </a:p>
              <a:p>
                <a:pPr algn="r"/>
                <a:endParaRPr lang="en-GB" sz="2400" b="1" dirty="0">
                  <a:solidFill>
                    <a:schemeClr val="bg1"/>
                  </a:solidFill>
                </a:endParaRPr>
              </a:p>
            </p:txBody>
          </p:sp>
        </p:grpSp>
        <p:pic>
          <p:nvPicPr>
            <p:cNvPr id="5" name="Picture 4" descr="Telephone icon | Free SVG"/>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98564" y="3639339"/>
              <a:ext cx="341641" cy="341641"/>
            </a:xfrm>
            <a:prstGeom prst="rect">
              <a:avLst/>
            </a:prstGeom>
            <a:noFill/>
          </p:spPr>
        </p:pic>
      </p:grpSp>
      <p:pic>
        <p:nvPicPr>
          <p:cNvPr id="26" name="Picture 25">
            <a:extLst>
              <a:ext uri="{FF2B5EF4-FFF2-40B4-BE49-F238E27FC236}">
                <a16:creationId xmlns:a16="http://schemas.microsoft.com/office/drawing/2014/main" id="{41C1B7B1-2F37-F744-BCF4-D35BB3382DAB}"/>
              </a:ext>
            </a:extLst>
          </p:cNvPr>
          <p:cNvPicPr>
            <a:picLocks noChangeAspect="1"/>
          </p:cNvPicPr>
          <p:nvPr/>
        </p:nvPicPr>
        <p:blipFill>
          <a:blip r:embed="rId7"/>
          <a:srcRect/>
          <a:stretch/>
        </p:blipFill>
        <p:spPr>
          <a:xfrm>
            <a:off x="10457735" y="5237126"/>
            <a:ext cx="1255414" cy="1255414"/>
          </a:xfrm>
          <a:prstGeom prst="rect">
            <a:avLst/>
          </a:prstGeom>
        </p:spPr>
      </p:pic>
      <p:sp>
        <p:nvSpPr>
          <p:cNvPr id="2" name="TextBox 1">
            <a:extLst>
              <a:ext uri="{FF2B5EF4-FFF2-40B4-BE49-F238E27FC236}">
                <a16:creationId xmlns:a16="http://schemas.microsoft.com/office/drawing/2014/main" id="{ECE7C0D1-DA6A-BFA1-52EC-E7FB0CC13E7B}"/>
              </a:ext>
            </a:extLst>
          </p:cNvPr>
          <p:cNvSpPr txBox="1"/>
          <p:nvPr/>
        </p:nvSpPr>
        <p:spPr>
          <a:xfrm>
            <a:off x="2678321" y="4438887"/>
            <a:ext cx="4659891" cy="1938992"/>
          </a:xfrm>
          <a:prstGeom prst="rect">
            <a:avLst/>
          </a:prstGeom>
          <a:noFill/>
          <a:ln>
            <a:solidFill>
              <a:srgbClr val="0070C0"/>
            </a:solidFill>
          </a:ln>
        </p:spPr>
        <p:txBody>
          <a:bodyPr wrap="square" rtlCol="0">
            <a:spAutoFit/>
          </a:bodyPr>
          <a:lstStyle/>
          <a:p>
            <a:r>
              <a:rPr lang="en-GB" sz="2400" dirty="0"/>
              <a:t>Andrew Bass – Senior Grants Officer</a:t>
            </a:r>
          </a:p>
          <a:p>
            <a:endParaRPr lang="en-GB" sz="2400" dirty="0"/>
          </a:p>
          <a:p>
            <a:r>
              <a:rPr lang="en-GB" sz="2400" dirty="0">
                <a:hlinkClick r:id="rId8"/>
              </a:rPr>
              <a:t>andrew.bass@benefacttrust.co.uk</a:t>
            </a:r>
            <a:endParaRPr lang="en-GB" sz="2400" dirty="0"/>
          </a:p>
          <a:p>
            <a:endParaRPr lang="en-GB" sz="2400" dirty="0"/>
          </a:p>
          <a:p>
            <a:r>
              <a:rPr lang="en-GB" sz="2400" dirty="0"/>
              <a:t>01524 782825 / 07391 861909</a:t>
            </a:r>
          </a:p>
        </p:txBody>
      </p:sp>
    </p:spTree>
    <p:extLst>
      <p:ext uri="{BB962C8B-B14F-4D97-AF65-F5344CB8AC3E}">
        <p14:creationId xmlns:p14="http://schemas.microsoft.com/office/powerpoint/2010/main" val="263918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7928" y="-373982"/>
            <a:ext cx="7352539" cy="7313261"/>
            <a:chOff x="2977508" y="803275"/>
            <a:chExt cx="5670038" cy="5639747"/>
          </a:xfrm>
          <a:solidFill>
            <a:schemeClr val="tx2"/>
          </a:solidFill>
        </p:grpSpPr>
        <p:sp>
          <p:nvSpPr>
            <p:cNvPr id="6" name="Oval 5"/>
            <p:cNvSpPr/>
            <p:nvPr/>
          </p:nvSpPr>
          <p:spPr>
            <a:xfrm>
              <a:off x="4128499" y="803275"/>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7" name="Oval 6"/>
            <p:cNvSpPr/>
            <p:nvPr/>
          </p:nvSpPr>
          <p:spPr>
            <a:xfrm>
              <a:off x="5296458" y="1960742"/>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8" name="Oval 7"/>
            <p:cNvSpPr/>
            <p:nvPr/>
          </p:nvSpPr>
          <p:spPr>
            <a:xfrm>
              <a:off x="4138103" y="3091934"/>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9" name="Oval 8"/>
            <p:cNvSpPr/>
            <p:nvPr/>
          </p:nvSpPr>
          <p:spPr>
            <a:xfrm>
              <a:off x="2977508" y="1960742"/>
              <a:ext cx="3351088" cy="3351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311" y="-503341"/>
            <a:ext cx="10750210" cy="7606049"/>
          </a:xfrm>
          <a:prstGeom prst="rect">
            <a:avLst/>
          </a:prstGeom>
        </p:spPr>
      </p:pic>
      <p:sp>
        <p:nvSpPr>
          <p:cNvPr id="11" name="TextBox 10"/>
          <p:cNvSpPr txBox="1"/>
          <p:nvPr/>
        </p:nvSpPr>
        <p:spPr>
          <a:xfrm>
            <a:off x="5619750" y="1980081"/>
            <a:ext cx="6276975" cy="3046988"/>
          </a:xfrm>
          <a:prstGeom prst="rect">
            <a:avLst/>
          </a:prstGeom>
          <a:noFill/>
        </p:spPr>
        <p:txBody>
          <a:bodyPr wrap="square" rtlCol="0">
            <a:spAutoFit/>
          </a:bodyPr>
          <a:lstStyle/>
          <a:p>
            <a:pPr algn="r"/>
            <a:r>
              <a:rPr lang="en-GB" sz="2400" dirty="0">
                <a:solidFill>
                  <a:schemeClr val="tx2"/>
                </a:solidFill>
                <a:latin typeface="Arial" panose="020B0604020202020204" pitchFamily="34" charset="0"/>
                <a:cs typeface="Arial" panose="020B0604020202020204" pitchFamily="34" charset="0"/>
              </a:rPr>
              <a:t>“Our aim at Benefact Trust is to equip and empower Christian organisations to have a positive and transformative impact on lives and communities. Giving is at the heart of who we are and what we do.”</a:t>
            </a:r>
          </a:p>
          <a:p>
            <a:pPr algn="r"/>
            <a:endParaRPr lang="en-GB" sz="2400" dirty="0">
              <a:latin typeface="Arial" panose="020B0604020202020204" pitchFamily="34" charset="0"/>
              <a:cs typeface="Arial" panose="020B0604020202020204" pitchFamily="34" charset="0"/>
            </a:endParaRPr>
          </a:p>
          <a:p>
            <a:pPr algn="r"/>
            <a:r>
              <a:rPr lang="en-GB" sz="2400" b="1" dirty="0">
                <a:latin typeface="Arial" panose="020B0604020202020204" pitchFamily="34" charset="0"/>
                <a:cs typeface="Arial" panose="020B0604020202020204" pitchFamily="34" charset="0"/>
              </a:rPr>
              <a:t>Tim Carroll</a:t>
            </a:r>
          </a:p>
          <a:p>
            <a:pPr algn="r"/>
            <a:r>
              <a:rPr lang="en-GB" sz="2400" b="1" dirty="0">
                <a:latin typeface="Arial" panose="020B0604020202020204" pitchFamily="34" charset="0"/>
                <a:cs typeface="Arial" panose="020B0604020202020204" pitchFamily="34" charset="0"/>
              </a:rPr>
              <a:t>Chairman Benefact Trust</a:t>
            </a:r>
          </a:p>
        </p:txBody>
      </p:sp>
      <p:pic>
        <p:nvPicPr>
          <p:cNvPr id="13" name="Picture 12">
            <a:extLst>
              <a:ext uri="{FF2B5EF4-FFF2-40B4-BE49-F238E27FC236}">
                <a16:creationId xmlns:a16="http://schemas.microsoft.com/office/drawing/2014/main" id="{41C1B7B1-2F37-F744-BCF4-D35BB3382DAB}"/>
              </a:ext>
            </a:extLst>
          </p:cNvPr>
          <p:cNvPicPr>
            <a:picLocks noChangeAspect="1"/>
          </p:cNvPicPr>
          <p:nvPr/>
        </p:nvPicPr>
        <p:blipFill>
          <a:blip r:embed="rId4"/>
          <a:srcRect/>
          <a:stretch/>
        </p:blipFill>
        <p:spPr>
          <a:xfrm>
            <a:off x="10457735" y="5237126"/>
            <a:ext cx="1255414" cy="1255414"/>
          </a:xfrm>
          <a:prstGeom prst="rect">
            <a:avLst/>
          </a:prstGeom>
        </p:spPr>
      </p:pic>
    </p:spTree>
    <p:extLst>
      <p:ext uri="{BB962C8B-B14F-4D97-AF65-F5344CB8AC3E}">
        <p14:creationId xmlns:p14="http://schemas.microsoft.com/office/powerpoint/2010/main" val="17567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fade">
                                      <p:cBhvr>
                                        <p:cTn id="10" dur="1000"/>
                                        <p:tgtEl>
                                          <p:spTgt spid="1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fade">
                                      <p:cBhvr>
                                        <p:cTn id="13" dur="10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enefact Trust">
      <a:dk1>
        <a:srgbClr val="1A2249"/>
      </a:dk1>
      <a:lt1>
        <a:sysClr val="window" lastClr="FFFFFF"/>
      </a:lt1>
      <a:dk2>
        <a:srgbClr val="164194"/>
      </a:dk2>
      <a:lt2>
        <a:srgbClr val="EEECE1"/>
      </a:lt2>
      <a:accent1>
        <a:srgbClr val="CDA53C"/>
      </a:accent1>
      <a:accent2>
        <a:srgbClr val="2CBCB2"/>
      </a:accent2>
      <a:accent3>
        <a:srgbClr val="00AE42"/>
      </a:accent3>
      <a:accent4>
        <a:srgbClr val="CD0A5F"/>
      </a:accent4>
      <a:accent5>
        <a:srgbClr val="93358D"/>
      </a:accent5>
      <a:accent6>
        <a:srgbClr val="5A9BCD"/>
      </a:accent6>
      <a:hlink>
        <a:srgbClr val="164194"/>
      </a:hlink>
      <a:folHlink>
        <a:srgbClr val="CDA53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8B50A103FD0A48ABC01F17626D663D" ma:contentTypeVersion="13" ma:contentTypeDescription="Create a new document." ma:contentTypeScope="" ma:versionID="65b40e70b1faf490718811f31cf2c05d">
  <xsd:schema xmlns:xsd="http://www.w3.org/2001/XMLSchema" xmlns:xs="http://www.w3.org/2001/XMLSchema" xmlns:p="http://schemas.microsoft.com/office/2006/metadata/properties" xmlns:ns2="d118fca2-8558-44f2-99b5-fb955489cb9f" xmlns:ns3="4f3ac45a-9bce-44c7-bf7a-5555c1ff48dc" targetNamespace="http://schemas.microsoft.com/office/2006/metadata/properties" ma:root="true" ma:fieldsID="630fed162dd0cdcaa79024f3fe788c25" ns2:_="" ns3:_="">
    <xsd:import namespace="d118fca2-8558-44f2-99b5-fb955489cb9f"/>
    <xsd:import namespace="4f3ac45a-9bce-44c7-bf7a-5555c1ff48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18fca2-8558-44f2-99b5-fb955489cb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3ac45a-9bce-44c7-bf7a-5555c1ff48d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497867-1B13-4727-83F6-768434B27528}">
  <ds:schemaRefs>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d118fca2-8558-44f2-99b5-fb955489cb9f"/>
    <ds:schemaRef ds:uri="http://www.w3.org/XML/1998/namespace"/>
    <ds:schemaRef ds:uri="http://schemas.microsoft.com/office/2006/metadata/properties"/>
    <ds:schemaRef ds:uri="4f3ac45a-9bce-44c7-bf7a-5555c1ff48dc"/>
    <ds:schemaRef ds:uri="http://purl.org/dc/dcmitype/"/>
    <ds:schemaRef ds:uri="http://purl.org/dc/elements/1.1/"/>
  </ds:schemaRefs>
</ds:datastoreItem>
</file>

<file path=customXml/itemProps2.xml><?xml version="1.0" encoding="utf-8"?>
<ds:datastoreItem xmlns:ds="http://schemas.openxmlformats.org/officeDocument/2006/customXml" ds:itemID="{B11077CA-C8AF-486B-87F8-308B9A09B3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18fca2-8558-44f2-99b5-fb955489cb9f"/>
    <ds:schemaRef ds:uri="4f3ac45a-9bce-44c7-bf7a-5555c1ff48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854BBE-1548-477E-A974-CE09539A60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7857</TotalTime>
  <Words>759</Words>
  <Application>Microsoft Office PowerPoint</Application>
  <PresentationFormat>Widescreen</PresentationFormat>
  <Paragraphs>81</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Scala Sans Offc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Carroll</dc:creator>
  <cp:lastModifiedBy>Bass, Andrew</cp:lastModifiedBy>
  <cp:revision>121</cp:revision>
  <dcterms:created xsi:type="dcterms:W3CDTF">2021-11-26T15:28:51Z</dcterms:created>
  <dcterms:modified xsi:type="dcterms:W3CDTF">2024-08-29T14:44:48Z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0x010100468B50A103FD0A48ABC01F17626D663D</vt:lpwstr>
  </property>
  <property fmtid="{D5CDD505-2E9C-101B-9397-08002B2CF9AE}" pid="3" name="MSIP_Label_b797bbb5-c10d-481d-b426-5440fc5ed87c_Enabled">
    <vt:lpwstr>true</vt:lpwstr>
  </property>
  <property fmtid="{D5CDD505-2E9C-101B-9397-08002B2CF9AE}" pid="4" name="MSIP_Label_b797bbb5-c10d-481d-b426-5440fc5ed87c_SetDate">
    <vt:lpwstr>2024-05-29T11:42:29Z</vt:lpwstr>
  </property>
  <property fmtid="{D5CDD505-2E9C-101B-9397-08002B2CF9AE}" pid="5" name="MSIP_Label_b797bbb5-c10d-481d-b426-5440fc5ed87c_Method">
    <vt:lpwstr>Standard</vt:lpwstr>
  </property>
  <property fmtid="{D5CDD505-2E9C-101B-9397-08002B2CF9AE}" pid="6" name="MSIP_Label_b797bbb5-c10d-481d-b426-5440fc5ed87c_Name">
    <vt:lpwstr>b797bbb5-c10d-481d-b426-5440fc5ed87c</vt:lpwstr>
  </property>
  <property fmtid="{D5CDD505-2E9C-101B-9397-08002B2CF9AE}" pid="7" name="MSIP_Label_b797bbb5-c10d-481d-b426-5440fc5ed87c_SiteId">
    <vt:lpwstr>5508b0af-b4b8-44e4-a12c-a0f8f14c8c36</vt:lpwstr>
  </property>
  <property fmtid="{D5CDD505-2E9C-101B-9397-08002B2CF9AE}" pid="8" name="MSIP_Label_b797bbb5-c10d-481d-b426-5440fc5ed87c_ActionId">
    <vt:lpwstr>347c4eab-65ee-4b75-af88-00aa5bf7f4af</vt:lpwstr>
  </property>
  <property fmtid="{D5CDD505-2E9C-101B-9397-08002B2CF9AE}" pid="9" name="MSIP_Label_b797bbb5-c10d-481d-b426-5440fc5ed87c_ContentBits">
    <vt:lpwstr>0</vt:lpwstr>
  </property>
</Properties>
</file>