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82" r:id="rId5"/>
    <p:sldId id="268" r:id="rId6"/>
    <p:sldId id="272" r:id="rId7"/>
    <p:sldId id="271" r:id="rId8"/>
    <p:sldId id="273" r:id="rId9"/>
    <p:sldId id="274" r:id="rId10"/>
    <p:sldId id="275" r:id="rId11"/>
    <p:sldId id="280" r:id="rId12"/>
    <p:sldId id="1476" r:id="rId13"/>
    <p:sldId id="276" r:id="rId14"/>
    <p:sldId id="1306" r:id="rId15"/>
    <p:sldId id="281" r:id="rId16"/>
    <p:sldId id="277" r:id="rId17"/>
    <p:sldId id="1429" r:id="rId18"/>
    <p:sldId id="285" r:id="rId19"/>
    <p:sldId id="1440" r:id="rId20"/>
    <p:sldId id="1477" r:id="rId21"/>
    <p:sldId id="1433" r:id="rId22"/>
    <p:sldId id="1434" r:id="rId23"/>
    <p:sldId id="1435" r:id="rId24"/>
    <p:sldId id="1437" r:id="rId25"/>
    <p:sldId id="1438" r:id="rId26"/>
    <p:sldId id="1475" r:id="rId27"/>
    <p:sldId id="1478" r:id="rId28"/>
    <p:sldId id="1439" r:id="rId29"/>
    <p:sldId id="1424" r:id="rId30"/>
    <p:sldId id="1443" r:id="rId31"/>
    <p:sldId id="1436" r:id="rId32"/>
    <p:sldId id="279" r:id="rId33"/>
    <p:sldId id="1432" r:id="rId34"/>
  </p:sldIdLst>
  <p:sldSz cx="12192000" cy="6858000"/>
  <p:notesSz cx="6858000" cy="9144000"/>
  <p:defaultTextStyle>
    <a:defPPr>
      <a:defRPr lang="en-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0E0"/>
    <a:srgbClr val="3C2F55"/>
    <a:srgbClr val="45325D"/>
    <a:srgbClr val="333F48"/>
    <a:srgbClr val="6963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26891" autoAdjust="0"/>
  </p:normalViewPr>
  <p:slideViewPr>
    <p:cSldViewPr snapToGrid="0">
      <p:cViewPr varScale="1">
        <p:scale>
          <a:sx n="17" d="100"/>
          <a:sy n="17" d="100"/>
        </p:scale>
        <p:origin x="254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sx="1000" sy="1000" algn="ctr" rotWithShape="0">
                <a:prstClr val="black"/>
              </a:outerShdw>
            </a:effectLst>
          </c:spPr>
          <c:dPt>
            <c:idx val="0"/>
            <c:bubble3D val="0"/>
            <c:spPr>
              <a:solidFill>
                <a:schemeClr val="accent1"/>
              </a:solidFill>
              <a:ln>
                <a:noFill/>
              </a:ln>
              <a:effectLst>
                <a:outerShdw sx="1000" sy="1000" algn="ctr" rotWithShape="0">
                  <a:prstClr val="black"/>
                </a:outerShdw>
              </a:effectLst>
            </c:spPr>
            <c:extLst>
              <c:ext xmlns:c16="http://schemas.microsoft.com/office/drawing/2014/chart" uri="{C3380CC4-5D6E-409C-BE32-E72D297353CC}">
                <c16:uniqueId val="{00000001-A2C9-4FBE-B948-07344B11F9FB}"/>
              </c:ext>
            </c:extLst>
          </c:dPt>
          <c:dPt>
            <c:idx val="1"/>
            <c:bubble3D val="0"/>
            <c:spPr>
              <a:solidFill>
                <a:schemeClr val="accent2"/>
              </a:solidFill>
              <a:ln>
                <a:noFill/>
              </a:ln>
              <a:effectLst>
                <a:outerShdw sx="1000" sy="1000" algn="ctr" rotWithShape="0">
                  <a:prstClr val="black"/>
                </a:outerShdw>
              </a:effectLst>
            </c:spPr>
            <c:extLst>
              <c:ext xmlns:c16="http://schemas.microsoft.com/office/drawing/2014/chart" uri="{C3380CC4-5D6E-409C-BE32-E72D297353CC}">
                <c16:uniqueId val="{00000003-A2C9-4FBE-B948-07344B11F9FB}"/>
              </c:ext>
            </c:extLst>
          </c:dPt>
          <c:dPt>
            <c:idx val="2"/>
            <c:bubble3D val="0"/>
            <c:spPr>
              <a:solidFill>
                <a:schemeClr val="accent3"/>
              </a:solidFill>
              <a:ln>
                <a:noFill/>
              </a:ln>
              <a:effectLst>
                <a:outerShdw sx="1000" sy="1000" algn="ctr" rotWithShape="0">
                  <a:prstClr val="black"/>
                </a:outerShdw>
              </a:effectLst>
            </c:spPr>
            <c:extLst>
              <c:ext xmlns:c16="http://schemas.microsoft.com/office/drawing/2014/chart" uri="{C3380CC4-5D6E-409C-BE32-E72D297353CC}">
                <c16:uniqueId val="{00000005-A2C9-4FBE-B948-07344B11F9FB}"/>
              </c:ext>
            </c:extLst>
          </c:dPt>
          <c:dPt>
            <c:idx val="3"/>
            <c:bubble3D val="0"/>
            <c:spPr>
              <a:solidFill>
                <a:schemeClr val="accent4"/>
              </a:solidFill>
              <a:ln>
                <a:noFill/>
              </a:ln>
              <a:effectLst>
                <a:outerShdw sx="1000" sy="1000" algn="ctr" rotWithShape="0">
                  <a:prstClr val="black"/>
                </a:outerShdw>
              </a:effectLst>
            </c:spPr>
            <c:extLst>
              <c:ext xmlns:c16="http://schemas.microsoft.com/office/drawing/2014/chart" uri="{C3380CC4-5D6E-409C-BE32-E72D297353CC}">
                <c16:uniqueId val="{00000007-A2C9-4FBE-B948-07344B11F9FB}"/>
              </c:ext>
            </c:extLst>
          </c:dPt>
          <c:dLbls>
            <c:delete val="1"/>
          </c:dLbls>
          <c:cat>
            <c:strRef>
              <c:f>Sheet1!$A$2:$A$5</c:f>
              <c:strCache>
                <c:ptCount val="4"/>
                <c:pt idx="0">
                  <c:v>Legend 1</c:v>
                </c:pt>
                <c:pt idx="1">
                  <c:v>Legend 2</c:v>
                </c:pt>
                <c:pt idx="2">
                  <c:v>Legend 3</c:v>
                </c:pt>
                <c:pt idx="3">
                  <c:v>Legend 4</c:v>
                </c:pt>
              </c:strCache>
            </c:strRef>
          </c:cat>
          <c:val>
            <c:numRef>
              <c:f>Sheet1!$B$2:$B$5</c:f>
              <c:numCache>
                <c:formatCode>General</c:formatCode>
                <c:ptCount val="4"/>
                <c:pt idx="0">
                  <c:v>0</c:v>
                </c:pt>
                <c:pt idx="1">
                  <c:v>10</c:v>
                </c:pt>
                <c:pt idx="2">
                  <c:v>90</c:v>
                </c:pt>
                <c:pt idx="3">
                  <c:v>0</c:v>
                </c:pt>
              </c:numCache>
            </c:numRef>
          </c:val>
          <c:extLst>
            <c:ext xmlns:c16="http://schemas.microsoft.com/office/drawing/2014/chart" uri="{C3380CC4-5D6E-409C-BE32-E72D297353CC}">
              <c16:uniqueId val="{00000008-A2C9-4FBE-B948-07344B11F9FB}"/>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sx="1000" sy="1000" algn="ctr" rotWithShape="0">
                <a:prstClr val="black"/>
              </a:outerShdw>
            </a:effectLst>
          </c:spPr>
          <c:dPt>
            <c:idx val="0"/>
            <c:bubble3D val="0"/>
            <c:spPr>
              <a:solidFill>
                <a:srgbClr val="3F2A56"/>
              </a:solidFill>
              <a:ln>
                <a:noFill/>
              </a:ln>
              <a:effectLst>
                <a:outerShdw sx="1000" sy="1000" algn="ctr" rotWithShape="0">
                  <a:prstClr val="black"/>
                </a:outerShdw>
              </a:effectLst>
            </c:spPr>
            <c:extLst>
              <c:ext xmlns:c16="http://schemas.microsoft.com/office/drawing/2014/chart" uri="{C3380CC4-5D6E-409C-BE32-E72D297353CC}">
                <c16:uniqueId val="{00000001-1074-4726-A97B-06D53910D4E9}"/>
              </c:ext>
            </c:extLst>
          </c:dPt>
          <c:dPt>
            <c:idx val="1"/>
            <c:bubble3D val="0"/>
            <c:spPr>
              <a:solidFill>
                <a:schemeClr val="accent2"/>
              </a:solidFill>
              <a:ln>
                <a:noFill/>
              </a:ln>
              <a:effectLst>
                <a:outerShdw sx="1000" sy="1000" algn="ctr" rotWithShape="0">
                  <a:prstClr val="black"/>
                </a:outerShdw>
              </a:effectLst>
            </c:spPr>
            <c:extLst>
              <c:ext xmlns:c16="http://schemas.microsoft.com/office/drawing/2014/chart" uri="{C3380CC4-5D6E-409C-BE32-E72D297353CC}">
                <c16:uniqueId val="{00000003-1074-4726-A97B-06D53910D4E9}"/>
              </c:ext>
            </c:extLst>
          </c:dPt>
          <c:dPt>
            <c:idx val="2"/>
            <c:bubble3D val="0"/>
            <c:spPr>
              <a:solidFill>
                <a:schemeClr val="accent3"/>
              </a:solidFill>
              <a:ln>
                <a:noFill/>
              </a:ln>
              <a:effectLst>
                <a:outerShdw sx="1000" sy="1000" algn="ctr" rotWithShape="0">
                  <a:prstClr val="black"/>
                </a:outerShdw>
              </a:effectLst>
            </c:spPr>
            <c:extLst>
              <c:ext xmlns:c16="http://schemas.microsoft.com/office/drawing/2014/chart" uri="{C3380CC4-5D6E-409C-BE32-E72D297353CC}">
                <c16:uniqueId val="{00000005-1074-4726-A97B-06D53910D4E9}"/>
              </c:ext>
            </c:extLst>
          </c:dPt>
          <c:dPt>
            <c:idx val="3"/>
            <c:bubble3D val="0"/>
            <c:spPr>
              <a:solidFill>
                <a:schemeClr val="accent4"/>
              </a:solidFill>
              <a:ln>
                <a:noFill/>
              </a:ln>
              <a:effectLst>
                <a:outerShdw sx="1000" sy="1000" algn="ctr" rotWithShape="0">
                  <a:prstClr val="black"/>
                </a:outerShdw>
              </a:effectLst>
            </c:spPr>
            <c:extLst>
              <c:ext xmlns:c16="http://schemas.microsoft.com/office/drawing/2014/chart" uri="{C3380CC4-5D6E-409C-BE32-E72D297353CC}">
                <c16:uniqueId val="{00000007-1074-4726-A97B-06D53910D4E9}"/>
              </c:ext>
            </c:extLst>
          </c:dPt>
          <c:dLbls>
            <c:delete val="1"/>
          </c:dLbls>
          <c:cat>
            <c:strRef>
              <c:f>Sheet1!$A$2:$A$5</c:f>
              <c:strCache>
                <c:ptCount val="4"/>
                <c:pt idx="0">
                  <c:v>Legend 1</c:v>
                </c:pt>
                <c:pt idx="1">
                  <c:v>Legend 2</c:v>
                </c:pt>
                <c:pt idx="2">
                  <c:v>Legend 3</c:v>
                </c:pt>
                <c:pt idx="3">
                  <c:v>Legend 4</c:v>
                </c:pt>
              </c:strCache>
            </c:strRef>
          </c:cat>
          <c:val>
            <c:numRef>
              <c:f>Sheet1!$B$2:$B$5</c:f>
              <c:numCache>
                <c:formatCode>General</c:formatCode>
                <c:ptCount val="4"/>
                <c:pt idx="0">
                  <c:v>76</c:v>
                </c:pt>
                <c:pt idx="1">
                  <c:v>0</c:v>
                </c:pt>
                <c:pt idx="2">
                  <c:v>0</c:v>
                </c:pt>
                <c:pt idx="3">
                  <c:v>24</c:v>
                </c:pt>
              </c:numCache>
            </c:numRef>
          </c:val>
          <c:extLst>
            <c:ext xmlns:c16="http://schemas.microsoft.com/office/drawing/2014/chart" uri="{C3380CC4-5D6E-409C-BE32-E72D297353CC}">
              <c16:uniqueId val="{00000008-1074-4726-A97B-06D53910D4E9}"/>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49394-F443-714E-9D90-4B7213397C99}" type="datetimeFigureOut">
              <a:rPr lang="en-KR" smtClean="0"/>
              <a:t>04/01/2025</a:t>
            </a:fld>
            <a:endParaRPr lang="en-K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D3BD6-D8DA-BD4C-A91C-FF6B54816D13}" type="slidenum">
              <a:rPr lang="en-KR" smtClean="0"/>
              <a:t>‹#›</a:t>
            </a:fld>
            <a:endParaRPr lang="en-KR"/>
          </a:p>
        </p:txBody>
      </p:sp>
    </p:spTree>
    <p:extLst>
      <p:ext uri="{BB962C8B-B14F-4D97-AF65-F5344CB8AC3E}">
        <p14:creationId xmlns:p14="http://schemas.microsoft.com/office/powerpoint/2010/main" val="2409337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altLang="en-US" sz="1200" dirty="0">
              <a:latin typeface="Calibri" panose="020F0502020204030204"/>
              <a:ea typeface="Calibri" panose="020F0502020204030204"/>
              <a:cs typeface="Calibri" panose="020F0502020204030204"/>
            </a:endParaRPr>
          </a:p>
          <a:p>
            <a:endParaRPr lang="en-GB" altLang="en-US" dirty="0">
              <a:latin typeface="Calibri" panose="020F0502020204030204"/>
              <a:ea typeface="Calibri" panose="020F0502020204030204"/>
              <a:cs typeface="Calibri" panose="020F0502020204030204"/>
            </a:endParaRPr>
          </a:p>
          <a:p>
            <a:pPr>
              <a:spcBef>
                <a:spcPct val="0"/>
              </a:spcBef>
            </a:pPr>
            <a:endParaRPr lang="en-US" altLang="en-US" b="1" dirty="0">
              <a:latin typeface="Arial" panose="020B0604020202020204" pitchFamily="34" charset="0"/>
              <a:ea typeface="Calibri" panose="020F0502020204030204"/>
              <a:cs typeface="Arial" panose="020B0604020202020204" pitchFamily="34" charset="0"/>
            </a:endParaRPr>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B28D3BD6-D8DA-BD4C-A91C-FF6B54816D13}" type="slidenum">
              <a:rPr lang="en-KR" smtClean="0"/>
              <a:t>1</a:t>
            </a:fld>
            <a:endParaRPr lang="en-KR"/>
          </a:p>
        </p:txBody>
      </p:sp>
    </p:spTree>
    <p:extLst>
      <p:ext uri="{BB962C8B-B14F-4D97-AF65-F5344CB8AC3E}">
        <p14:creationId xmlns:p14="http://schemas.microsoft.com/office/powerpoint/2010/main" val="2430426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defRPr/>
            </a:pPr>
            <a:endParaRPr lang="en-GB" altLang="en-US" dirty="0"/>
          </a:p>
          <a:p>
            <a:pPr>
              <a:defRPr/>
            </a:pPr>
            <a:endParaRPr lang="en-GB" altLang="en-US" dirty="0"/>
          </a:p>
          <a:p>
            <a:pPr>
              <a:defRPr/>
            </a:pPr>
            <a:endParaRPr lang="en-GB" dirty="0"/>
          </a:p>
          <a:p>
            <a:endParaRPr lang="en-GB" dirty="0"/>
          </a:p>
        </p:txBody>
      </p:sp>
      <p:sp>
        <p:nvSpPr>
          <p:cNvPr id="4" name="Slide Number Placeholder 3"/>
          <p:cNvSpPr>
            <a:spLocks noGrp="1"/>
          </p:cNvSpPr>
          <p:nvPr>
            <p:ph type="sldNum" sz="quarter" idx="5"/>
          </p:nvPr>
        </p:nvSpPr>
        <p:spPr/>
        <p:txBody>
          <a:bodyPr/>
          <a:lstStyle/>
          <a:p>
            <a:fld id="{B28D3BD6-D8DA-BD4C-A91C-FF6B54816D13}" type="slidenum">
              <a:rPr lang="en-KR" smtClean="0"/>
              <a:t>10</a:t>
            </a:fld>
            <a:endParaRPr lang="en-KR"/>
          </a:p>
        </p:txBody>
      </p:sp>
    </p:spTree>
    <p:extLst>
      <p:ext uri="{BB962C8B-B14F-4D97-AF65-F5344CB8AC3E}">
        <p14:creationId xmlns:p14="http://schemas.microsoft.com/office/powerpoint/2010/main" val="1889341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8D3BD6-D8DA-BD4C-A91C-FF6B54816D13}" type="slidenum">
              <a:rPr lang="en-KR" smtClean="0"/>
              <a:t>11</a:t>
            </a:fld>
            <a:endParaRPr lang="en-KR"/>
          </a:p>
        </p:txBody>
      </p:sp>
    </p:spTree>
    <p:extLst>
      <p:ext uri="{BB962C8B-B14F-4D97-AF65-F5344CB8AC3E}">
        <p14:creationId xmlns:p14="http://schemas.microsoft.com/office/powerpoint/2010/main" val="3343306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B28D3BD6-D8DA-BD4C-A91C-FF6B54816D13}" type="slidenum">
              <a:rPr lang="en-KR" smtClean="0"/>
              <a:t>12</a:t>
            </a:fld>
            <a:endParaRPr lang="en-KR"/>
          </a:p>
        </p:txBody>
      </p:sp>
    </p:spTree>
    <p:extLst>
      <p:ext uri="{BB962C8B-B14F-4D97-AF65-F5344CB8AC3E}">
        <p14:creationId xmlns:p14="http://schemas.microsoft.com/office/powerpoint/2010/main" val="3780627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8D3BD6-D8DA-BD4C-A91C-FF6B54816D13}" type="slidenum">
              <a:rPr lang="en-KR" smtClean="0"/>
              <a:t>13</a:t>
            </a:fld>
            <a:endParaRPr lang="en-KR"/>
          </a:p>
        </p:txBody>
      </p:sp>
    </p:spTree>
    <p:extLst>
      <p:ext uri="{BB962C8B-B14F-4D97-AF65-F5344CB8AC3E}">
        <p14:creationId xmlns:p14="http://schemas.microsoft.com/office/powerpoint/2010/main" val="1344783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GB" strike="noStrike" dirty="0">
              <a:highlight>
                <a:srgbClr val="FFFF00"/>
              </a:highlight>
            </a:endParaRPr>
          </a:p>
        </p:txBody>
      </p:sp>
      <p:sp>
        <p:nvSpPr>
          <p:cNvPr id="4" name="Slide Number Placeholder 3"/>
          <p:cNvSpPr>
            <a:spLocks noGrp="1"/>
          </p:cNvSpPr>
          <p:nvPr>
            <p:ph type="sldNum" sz="quarter" idx="5"/>
          </p:nvPr>
        </p:nvSpPr>
        <p:spPr/>
        <p:txBody>
          <a:bodyPr/>
          <a:lstStyle/>
          <a:p>
            <a:fld id="{B28D3BD6-D8DA-BD4C-A91C-FF6B54816D13}" type="slidenum">
              <a:rPr lang="en-KR" smtClean="0"/>
              <a:t>14</a:t>
            </a:fld>
            <a:endParaRPr lang="en-KR"/>
          </a:p>
        </p:txBody>
      </p:sp>
    </p:spTree>
    <p:extLst>
      <p:ext uri="{BB962C8B-B14F-4D97-AF65-F5344CB8AC3E}">
        <p14:creationId xmlns:p14="http://schemas.microsoft.com/office/powerpoint/2010/main" val="2997080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28D3BD6-D8DA-BD4C-A91C-FF6B54816D13}" type="slidenum">
              <a:rPr lang="en-KR" smtClean="0"/>
              <a:t>15</a:t>
            </a:fld>
            <a:endParaRPr lang="en-KR"/>
          </a:p>
        </p:txBody>
      </p:sp>
    </p:spTree>
    <p:extLst>
      <p:ext uri="{BB962C8B-B14F-4D97-AF65-F5344CB8AC3E}">
        <p14:creationId xmlns:p14="http://schemas.microsoft.com/office/powerpoint/2010/main" val="1698666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B28D3BD6-D8DA-BD4C-A91C-FF6B54816D13}" type="slidenum">
              <a:rPr lang="en-KR" smtClean="0"/>
              <a:t>16</a:t>
            </a:fld>
            <a:endParaRPr lang="en-KR"/>
          </a:p>
        </p:txBody>
      </p:sp>
    </p:spTree>
    <p:extLst>
      <p:ext uri="{BB962C8B-B14F-4D97-AF65-F5344CB8AC3E}">
        <p14:creationId xmlns:p14="http://schemas.microsoft.com/office/powerpoint/2010/main" val="115430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B28D3BD6-D8DA-BD4C-A91C-FF6B54816D13}" type="slidenum">
              <a:rPr lang="en-KR" smtClean="0"/>
              <a:t>17</a:t>
            </a:fld>
            <a:endParaRPr lang="en-KR"/>
          </a:p>
        </p:txBody>
      </p:sp>
    </p:spTree>
    <p:extLst>
      <p:ext uri="{BB962C8B-B14F-4D97-AF65-F5344CB8AC3E}">
        <p14:creationId xmlns:p14="http://schemas.microsoft.com/office/powerpoint/2010/main" val="3222496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B28D3BD6-D8DA-BD4C-A91C-FF6B54816D13}" type="slidenum">
              <a:rPr lang="en-KR" smtClean="0"/>
              <a:t>18</a:t>
            </a:fld>
            <a:endParaRPr lang="en-KR"/>
          </a:p>
        </p:txBody>
      </p:sp>
    </p:spTree>
    <p:extLst>
      <p:ext uri="{BB962C8B-B14F-4D97-AF65-F5344CB8AC3E}">
        <p14:creationId xmlns:p14="http://schemas.microsoft.com/office/powerpoint/2010/main" val="2506986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8D3BD6-D8DA-BD4C-A91C-FF6B54816D13}" type="slidenum">
              <a:rPr lang="en-KR" smtClean="0"/>
              <a:t>19</a:t>
            </a:fld>
            <a:endParaRPr lang="en-KR"/>
          </a:p>
        </p:txBody>
      </p:sp>
    </p:spTree>
    <p:extLst>
      <p:ext uri="{BB962C8B-B14F-4D97-AF65-F5344CB8AC3E}">
        <p14:creationId xmlns:p14="http://schemas.microsoft.com/office/powerpoint/2010/main" val="2673290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8D3BD6-D8DA-BD4C-A91C-FF6B54816D13}" type="slidenum">
              <a:rPr lang="en-KR" smtClean="0"/>
              <a:t>2</a:t>
            </a:fld>
            <a:endParaRPr lang="en-KR"/>
          </a:p>
        </p:txBody>
      </p:sp>
    </p:spTree>
    <p:extLst>
      <p:ext uri="{BB962C8B-B14F-4D97-AF65-F5344CB8AC3E}">
        <p14:creationId xmlns:p14="http://schemas.microsoft.com/office/powerpoint/2010/main" val="1515485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B28D3BD6-D8DA-BD4C-A91C-FF6B54816D13}" type="slidenum">
              <a:rPr lang="en-KR" smtClean="0"/>
              <a:t>20</a:t>
            </a:fld>
            <a:endParaRPr lang="en-KR"/>
          </a:p>
        </p:txBody>
      </p:sp>
    </p:spTree>
    <p:extLst>
      <p:ext uri="{BB962C8B-B14F-4D97-AF65-F5344CB8AC3E}">
        <p14:creationId xmlns:p14="http://schemas.microsoft.com/office/powerpoint/2010/main" val="3205098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B28D3BD6-D8DA-BD4C-A91C-FF6B54816D13}" type="slidenum">
              <a:rPr lang="en-KR" smtClean="0"/>
              <a:t>21</a:t>
            </a:fld>
            <a:endParaRPr lang="en-KR"/>
          </a:p>
        </p:txBody>
      </p:sp>
    </p:spTree>
    <p:extLst>
      <p:ext uri="{BB962C8B-B14F-4D97-AF65-F5344CB8AC3E}">
        <p14:creationId xmlns:p14="http://schemas.microsoft.com/office/powerpoint/2010/main" val="3186988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B28D3BD6-D8DA-BD4C-A91C-FF6B54816D13}" type="slidenum">
              <a:rPr lang="en-KR" smtClean="0"/>
              <a:t>22</a:t>
            </a:fld>
            <a:endParaRPr lang="en-KR"/>
          </a:p>
        </p:txBody>
      </p:sp>
    </p:spTree>
    <p:extLst>
      <p:ext uri="{BB962C8B-B14F-4D97-AF65-F5344CB8AC3E}">
        <p14:creationId xmlns:p14="http://schemas.microsoft.com/office/powerpoint/2010/main" val="3767794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C1907-8932-72D1-E6AE-AD95DB678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B3D14-4DA8-5E06-6BDC-9696F46844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CF752-2E5C-AB13-702D-8CC542B10D6B}"/>
              </a:ext>
            </a:extLst>
          </p:cNvPr>
          <p:cNvSpPr>
            <a:spLocks noGrp="1"/>
          </p:cNvSpPr>
          <p:nvPr>
            <p:ph type="body" idx="1"/>
          </p:nvPr>
        </p:nvSpPr>
        <p:spPr/>
        <p:txBody>
          <a:bodyPr/>
          <a:lstStyle/>
          <a:p>
            <a:pPr>
              <a:lnSpc>
                <a:spcPts val="1950"/>
              </a:lnSpc>
            </a:pPr>
            <a:endParaRPr lang="en-GB" dirty="0">
              <a:solidFill>
                <a:srgbClr val="293845"/>
              </a:solidFill>
              <a:latin typeface="Poppins"/>
              <a:cs typeface="Poppins"/>
            </a:endParaRPr>
          </a:p>
        </p:txBody>
      </p:sp>
      <p:sp>
        <p:nvSpPr>
          <p:cNvPr id="4" name="Slide Number Placeholder 3">
            <a:extLst>
              <a:ext uri="{FF2B5EF4-FFF2-40B4-BE49-F238E27FC236}">
                <a16:creationId xmlns:a16="http://schemas.microsoft.com/office/drawing/2014/main" id="{4AD60ED6-0665-1D50-BAAD-CB63BED34AD3}"/>
              </a:ext>
            </a:extLst>
          </p:cNvPr>
          <p:cNvSpPr>
            <a:spLocks noGrp="1"/>
          </p:cNvSpPr>
          <p:nvPr>
            <p:ph type="sldNum" sz="quarter" idx="5"/>
          </p:nvPr>
        </p:nvSpPr>
        <p:spPr/>
        <p:txBody>
          <a:bodyPr/>
          <a:lstStyle/>
          <a:p>
            <a:fld id="{B28D3BD6-D8DA-BD4C-A91C-FF6B54816D13}" type="slidenum">
              <a:rPr lang="en-KR" smtClean="0"/>
              <a:t>23</a:t>
            </a:fld>
            <a:endParaRPr lang="en-KR"/>
          </a:p>
        </p:txBody>
      </p:sp>
    </p:spTree>
    <p:extLst>
      <p:ext uri="{BB962C8B-B14F-4D97-AF65-F5344CB8AC3E}">
        <p14:creationId xmlns:p14="http://schemas.microsoft.com/office/powerpoint/2010/main" val="2483658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E769E-3BC5-3D12-9C73-95A4F5764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68C568-4911-3E3C-E603-1BF24939A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67B71-B447-9184-91BB-5F9758D57188}"/>
              </a:ext>
            </a:extLst>
          </p:cNvPr>
          <p:cNvSpPr>
            <a:spLocks noGrp="1"/>
          </p:cNvSpPr>
          <p:nvPr>
            <p:ph type="body" idx="1"/>
          </p:nvPr>
        </p:nvSpPr>
        <p:spPr/>
        <p:txBody>
          <a:bodyPr/>
          <a:lstStyle/>
          <a:p>
            <a:endParaRPr lang="en-GB" b="1" dirty="0">
              <a:ea typeface="Calibri"/>
              <a:cs typeface="Calibri"/>
            </a:endParaRPr>
          </a:p>
        </p:txBody>
      </p:sp>
      <p:sp>
        <p:nvSpPr>
          <p:cNvPr id="4" name="Slide Number Placeholder 3">
            <a:extLst>
              <a:ext uri="{FF2B5EF4-FFF2-40B4-BE49-F238E27FC236}">
                <a16:creationId xmlns:a16="http://schemas.microsoft.com/office/drawing/2014/main" id="{72A8CBFD-BC62-0006-4FC5-21FFE8F4D77C}"/>
              </a:ext>
            </a:extLst>
          </p:cNvPr>
          <p:cNvSpPr>
            <a:spLocks noGrp="1"/>
          </p:cNvSpPr>
          <p:nvPr>
            <p:ph type="sldNum" sz="quarter" idx="5"/>
          </p:nvPr>
        </p:nvSpPr>
        <p:spPr/>
        <p:txBody>
          <a:bodyPr/>
          <a:lstStyle/>
          <a:p>
            <a:fld id="{B28D3BD6-D8DA-BD4C-A91C-FF6B54816D13}" type="slidenum">
              <a:rPr lang="en-KR" smtClean="0"/>
              <a:t>24</a:t>
            </a:fld>
            <a:endParaRPr lang="en-KR"/>
          </a:p>
        </p:txBody>
      </p:sp>
    </p:spTree>
    <p:extLst>
      <p:ext uri="{BB962C8B-B14F-4D97-AF65-F5344CB8AC3E}">
        <p14:creationId xmlns:p14="http://schemas.microsoft.com/office/powerpoint/2010/main" val="2818345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cs typeface="+mn-lt"/>
              </a:rPr>
            </a:br>
            <a:endParaRPr lang="en-GB" dirty="0"/>
          </a:p>
        </p:txBody>
      </p:sp>
      <p:sp>
        <p:nvSpPr>
          <p:cNvPr id="4" name="Slide Number Placeholder 3"/>
          <p:cNvSpPr>
            <a:spLocks noGrp="1"/>
          </p:cNvSpPr>
          <p:nvPr>
            <p:ph type="sldNum" sz="quarter" idx="5"/>
          </p:nvPr>
        </p:nvSpPr>
        <p:spPr/>
        <p:txBody>
          <a:bodyPr/>
          <a:lstStyle/>
          <a:p>
            <a:fld id="{B28D3BD6-D8DA-BD4C-A91C-FF6B54816D13}" type="slidenum">
              <a:rPr lang="en-KR" smtClean="0"/>
              <a:t>25</a:t>
            </a:fld>
            <a:endParaRPr lang="en-KR"/>
          </a:p>
        </p:txBody>
      </p:sp>
    </p:spTree>
    <p:extLst>
      <p:ext uri="{BB962C8B-B14F-4D97-AF65-F5344CB8AC3E}">
        <p14:creationId xmlns:p14="http://schemas.microsoft.com/office/powerpoint/2010/main" val="4255225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latin typeface="Raleway"/>
            </a:endParaRPr>
          </a:p>
        </p:txBody>
      </p:sp>
      <p:sp>
        <p:nvSpPr>
          <p:cNvPr id="4" name="Slide Number Placeholder 3"/>
          <p:cNvSpPr>
            <a:spLocks noGrp="1"/>
          </p:cNvSpPr>
          <p:nvPr>
            <p:ph type="sldNum" sz="quarter" idx="5"/>
          </p:nvPr>
        </p:nvSpPr>
        <p:spPr/>
        <p:txBody>
          <a:bodyPr/>
          <a:lstStyle/>
          <a:p>
            <a:fld id="{B28D3BD6-D8DA-BD4C-A91C-FF6B54816D13}" type="slidenum">
              <a:rPr lang="en-KR" smtClean="0"/>
              <a:t>26</a:t>
            </a:fld>
            <a:endParaRPr lang="en-KR"/>
          </a:p>
        </p:txBody>
      </p:sp>
    </p:spTree>
    <p:extLst>
      <p:ext uri="{BB962C8B-B14F-4D97-AF65-F5344CB8AC3E}">
        <p14:creationId xmlns:p14="http://schemas.microsoft.com/office/powerpoint/2010/main" val="632268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B635F-2B7D-7DB4-7AB0-58AC45F33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BB8A6-6950-2D36-D584-C78E08241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B38D8-69DD-7AD1-7C3D-AA0ABBB99DE3}"/>
              </a:ext>
            </a:extLst>
          </p:cNvPr>
          <p:cNvSpPr>
            <a:spLocks noGrp="1"/>
          </p:cNvSpPr>
          <p:nvPr>
            <p:ph type="body" idx="1"/>
          </p:nvPr>
        </p:nvSpPr>
        <p:spPr/>
        <p:txBody>
          <a:bodyPr/>
          <a:lstStyle/>
          <a:p>
            <a:endParaRPr lang="en-GB" dirty="0">
              <a:ea typeface="Calibri"/>
              <a:cs typeface="Calibri"/>
            </a:endParaRPr>
          </a:p>
        </p:txBody>
      </p:sp>
      <p:sp>
        <p:nvSpPr>
          <p:cNvPr id="4" name="Slide Number Placeholder 3">
            <a:extLst>
              <a:ext uri="{FF2B5EF4-FFF2-40B4-BE49-F238E27FC236}">
                <a16:creationId xmlns:a16="http://schemas.microsoft.com/office/drawing/2014/main" id="{F096D84A-DF9B-E8AE-F5A5-2FE21011D351}"/>
              </a:ext>
            </a:extLst>
          </p:cNvPr>
          <p:cNvSpPr>
            <a:spLocks noGrp="1"/>
          </p:cNvSpPr>
          <p:nvPr>
            <p:ph type="sldNum" sz="quarter" idx="5"/>
          </p:nvPr>
        </p:nvSpPr>
        <p:spPr/>
        <p:txBody>
          <a:bodyPr/>
          <a:lstStyle/>
          <a:p>
            <a:fld id="{B28D3BD6-D8DA-BD4C-A91C-FF6B54816D13}" type="slidenum">
              <a:rPr lang="en-KR" smtClean="0"/>
              <a:t>27</a:t>
            </a:fld>
            <a:endParaRPr lang="en-KR"/>
          </a:p>
        </p:txBody>
      </p:sp>
    </p:spTree>
    <p:extLst>
      <p:ext uri="{BB962C8B-B14F-4D97-AF65-F5344CB8AC3E}">
        <p14:creationId xmlns:p14="http://schemas.microsoft.com/office/powerpoint/2010/main" val="49255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8D3BD6-D8DA-BD4C-A91C-FF6B54816D13}" type="slidenum">
              <a:rPr lang="en-KR" smtClean="0"/>
              <a:t>29</a:t>
            </a:fld>
            <a:endParaRPr lang="en-KR"/>
          </a:p>
        </p:txBody>
      </p:sp>
    </p:spTree>
    <p:extLst>
      <p:ext uri="{BB962C8B-B14F-4D97-AF65-F5344CB8AC3E}">
        <p14:creationId xmlns:p14="http://schemas.microsoft.com/office/powerpoint/2010/main" val="3889933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8D3BD6-D8DA-BD4C-A91C-FF6B54816D13}" type="slidenum">
              <a:rPr lang="en-KR" smtClean="0"/>
              <a:t>3</a:t>
            </a:fld>
            <a:endParaRPr lang="en-KR"/>
          </a:p>
        </p:txBody>
      </p:sp>
    </p:spTree>
    <p:extLst>
      <p:ext uri="{BB962C8B-B14F-4D97-AF65-F5344CB8AC3E}">
        <p14:creationId xmlns:p14="http://schemas.microsoft.com/office/powerpoint/2010/main" val="241286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8D3BD6-D8DA-BD4C-A91C-FF6B54816D13}" type="slidenum">
              <a:rPr lang="en-KR" smtClean="0"/>
              <a:t>30</a:t>
            </a:fld>
            <a:endParaRPr lang="en-KR"/>
          </a:p>
        </p:txBody>
      </p:sp>
    </p:spTree>
    <p:extLst>
      <p:ext uri="{BB962C8B-B14F-4D97-AF65-F5344CB8AC3E}">
        <p14:creationId xmlns:p14="http://schemas.microsoft.com/office/powerpoint/2010/main" val="929451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dirty="0">
              <a:ea typeface="Calibri"/>
              <a:cs typeface="Calibri"/>
            </a:endParaRPr>
          </a:p>
        </p:txBody>
      </p:sp>
      <p:sp>
        <p:nvSpPr>
          <p:cNvPr id="4" name="Slide Number Placeholder 3"/>
          <p:cNvSpPr>
            <a:spLocks noGrp="1"/>
          </p:cNvSpPr>
          <p:nvPr>
            <p:ph type="sldNum" sz="quarter" idx="5"/>
          </p:nvPr>
        </p:nvSpPr>
        <p:spPr/>
        <p:txBody>
          <a:bodyPr/>
          <a:lstStyle/>
          <a:p>
            <a:fld id="{B28D3BD6-D8DA-BD4C-A91C-FF6B54816D13}" type="slidenum">
              <a:rPr lang="en-KR" smtClean="0"/>
              <a:t>4</a:t>
            </a:fld>
            <a:endParaRPr lang="en-KR"/>
          </a:p>
        </p:txBody>
      </p:sp>
    </p:spTree>
    <p:extLst>
      <p:ext uri="{BB962C8B-B14F-4D97-AF65-F5344CB8AC3E}">
        <p14:creationId xmlns:p14="http://schemas.microsoft.com/office/powerpoint/2010/main" val="3178639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dirty="0"/>
          </a:p>
          <a:p>
            <a:endParaRPr lang="en-GB" dirty="0"/>
          </a:p>
        </p:txBody>
      </p:sp>
      <p:sp>
        <p:nvSpPr>
          <p:cNvPr id="4" name="Slide Number Placeholder 3"/>
          <p:cNvSpPr>
            <a:spLocks noGrp="1"/>
          </p:cNvSpPr>
          <p:nvPr>
            <p:ph type="sldNum" sz="quarter" idx="5"/>
          </p:nvPr>
        </p:nvSpPr>
        <p:spPr/>
        <p:txBody>
          <a:bodyPr/>
          <a:lstStyle/>
          <a:p>
            <a:fld id="{B28D3BD6-D8DA-BD4C-A91C-FF6B54816D13}" type="slidenum">
              <a:rPr lang="en-KR" smtClean="0"/>
              <a:t>5</a:t>
            </a:fld>
            <a:endParaRPr lang="en-KR"/>
          </a:p>
        </p:txBody>
      </p:sp>
    </p:spTree>
    <p:extLst>
      <p:ext uri="{BB962C8B-B14F-4D97-AF65-F5344CB8AC3E}">
        <p14:creationId xmlns:p14="http://schemas.microsoft.com/office/powerpoint/2010/main" val="318309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ltLang="en-US" dirty="0"/>
          </a:p>
          <a:p>
            <a:pPr>
              <a:defRPr/>
            </a:pPr>
            <a:endParaRPr lang="en-GB" dirty="0"/>
          </a:p>
          <a:p>
            <a:endParaRPr lang="en-GB" dirty="0"/>
          </a:p>
        </p:txBody>
      </p:sp>
      <p:sp>
        <p:nvSpPr>
          <p:cNvPr id="4" name="Slide Number Placeholder 3"/>
          <p:cNvSpPr>
            <a:spLocks noGrp="1"/>
          </p:cNvSpPr>
          <p:nvPr>
            <p:ph type="sldNum" sz="quarter" idx="5"/>
          </p:nvPr>
        </p:nvSpPr>
        <p:spPr/>
        <p:txBody>
          <a:bodyPr/>
          <a:lstStyle/>
          <a:p>
            <a:fld id="{B28D3BD6-D8DA-BD4C-A91C-FF6B54816D13}" type="slidenum">
              <a:rPr lang="en-KR" smtClean="0"/>
              <a:t>6</a:t>
            </a:fld>
            <a:endParaRPr lang="en-KR"/>
          </a:p>
        </p:txBody>
      </p:sp>
    </p:spTree>
    <p:extLst>
      <p:ext uri="{BB962C8B-B14F-4D97-AF65-F5344CB8AC3E}">
        <p14:creationId xmlns:p14="http://schemas.microsoft.com/office/powerpoint/2010/main" val="2909717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pPr marL="171450" indent="-171450">
              <a:buFontTx/>
              <a:buChar char="-"/>
              <a:defRPr/>
            </a:pPr>
            <a:endParaRPr lang="en-GB" altLang="en-US" dirty="0"/>
          </a:p>
          <a:p>
            <a:pPr>
              <a:defRPr/>
            </a:pPr>
            <a:endParaRPr lang="en-GB" altLang="en-US" dirty="0"/>
          </a:p>
          <a:p>
            <a:pPr>
              <a:defRPr/>
            </a:pPr>
            <a:endParaRPr lang="en-GB" dirty="0"/>
          </a:p>
          <a:p>
            <a:endParaRPr lang="en-GB" dirty="0"/>
          </a:p>
        </p:txBody>
      </p:sp>
      <p:sp>
        <p:nvSpPr>
          <p:cNvPr id="4" name="Slide Number Placeholder 3"/>
          <p:cNvSpPr>
            <a:spLocks noGrp="1"/>
          </p:cNvSpPr>
          <p:nvPr>
            <p:ph type="sldNum" sz="quarter" idx="5"/>
          </p:nvPr>
        </p:nvSpPr>
        <p:spPr/>
        <p:txBody>
          <a:bodyPr/>
          <a:lstStyle/>
          <a:p>
            <a:fld id="{B28D3BD6-D8DA-BD4C-A91C-FF6B54816D13}" type="slidenum">
              <a:rPr lang="en-KR" smtClean="0"/>
              <a:t>7</a:t>
            </a:fld>
            <a:endParaRPr lang="en-KR"/>
          </a:p>
        </p:txBody>
      </p:sp>
    </p:spTree>
    <p:extLst>
      <p:ext uri="{BB962C8B-B14F-4D97-AF65-F5344CB8AC3E}">
        <p14:creationId xmlns:p14="http://schemas.microsoft.com/office/powerpoint/2010/main" val="2588132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sz="2000" dirty="0"/>
          </a:p>
          <a:p>
            <a:endParaRPr lang="en-GB" dirty="0"/>
          </a:p>
        </p:txBody>
      </p:sp>
      <p:sp>
        <p:nvSpPr>
          <p:cNvPr id="4" name="Slide Number Placeholder 3"/>
          <p:cNvSpPr>
            <a:spLocks noGrp="1"/>
          </p:cNvSpPr>
          <p:nvPr>
            <p:ph type="sldNum" sz="quarter" idx="5"/>
          </p:nvPr>
        </p:nvSpPr>
        <p:spPr/>
        <p:txBody>
          <a:bodyPr/>
          <a:lstStyle/>
          <a:p>
            <a:fld id="{B28D3BD6-D8DA-BD4C-A91C-FF6B54816D13}" type="slidenum">
              <a:rPr lang="en-KR" smtClean="0"/>
              <a:t>8</a:t>
            </a:fld>
            <a:endParaRPr lang="en-KR"/>
          </a:p>
        </p:txBody>
      </p:sp>
    </p:spTree>
    <p:extLst>
      <p:ext uri="{BB962C8B-B14F-4D97-AF65-F5344CB8AC3E}">
        <p14:creationId xmlns:p14="http://schemas.microsoft.com/office/powerpoint/2010/main" val="1308105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65213-1299-3266-82EE-673B4E1B0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F9D33-DB09-05DD-590A-8B5F38ED3B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2F68A-57F9-4D04-7F6F-65D34C4461EB}"/>
              </a:ext>
            </a:extLst>
          </p:cNvPr>
          <p:cNvSpPr>
            <a:spLocks noGrp="1"/>
          </p:cNvSpPr>
          <p:nvPr>
            <p:ph type="body" idx="1"/>
          </p:nvPr>
        </p:nvSpPr>
        <p:spPr/>
        <p:txBody>
          <a:bodyPr/>
          <a:lstStyle/>
          <a:p>
            <a:endParaRPr lang="en-GB" altLang="en-US" sz="2000" dirty="0">
              <a:ea typeface="Calibri"/>
              <a:cs typeface="Calibri"/>
            </a:endParaRPr>
          </a:p>
        </p:txBody>
      </p:sp>
      <p:sp>
        <p:nvSpPr>
          <p:cNvPr id="4" name="Slide Number Placeholder 3">
            <a:extLst>
              <a:ext uri="{FF2B5EF4-FFF2-40B4-BE49-F238E27FC236}">
                <a16:creationId xmlns:a16="http://schemas.microsoft.com/office/drawing/2014/main" id="{E6550FB8-845F-4D98-4221-484F2DD8D6F3}"/>
              </a:ext>
            </a:extLst>
          </p:cNvPr>
          <p:cNvSpPr>
            <a:spLocks noGrp="1"/>
          </p:cNvSpPr>
          <p:nvPr>
            <p:ph type="sldNum" sz="quarter" idx="5"/>
          </p:nvPr>
        </p:nvSpPr>
        <p:spPr/>
        <p:txBody>
          <a:bodyPr/>
          <a:lstStyle/>
          <a:p>
            <a:fld id="{B28D3BD6-D8DA-BD4C-A91C-FF6B54816D13}" type="slidenum">
              <a:rPr lang="en-KR" smtClean="0"/>
              <a:t>9</a:t>
            </a:fld>
            <a:endParaRPr lang="en-KR"/>
          </a:p>
        </p:txBody>
      </p:sp>
    </p:spTree>
    <p:extLst>
      <p:ext uri="{BB962C8B-B14F-4D97-AF65-F5344CB8AC3E}">
        <p14:creationId xmlns:p14="http://schemas.microsoft.com/office/powerpoint/2010/main" val="1670517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B1AD0-0F49-4248-96A3-74C67BE6DF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BDD5D0-6014-A64B-B66D-AB5730CEBF8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076946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7E858D-4140-AC4B-BDC0-51B538300608}"/>
              </a:ext>
            </a:extLst>
          </p:cNvPr>
          <p:cNvSpPr>
            <a:spLocks noGrp="1"/>
          </p:cNvSpPr>
          <p:nvPr>
            <p:ph type="pic" sz="quarter" idx="10"/>
          </p:nvPr>
        </p:nvSpPr>
        <p:spPr>
          <a:xfrm>
            <a:off x="6698974" y="1768544"/>
            <a:ext cx="4412836" cy="3847065"/>
          </a:xfrm>
          <a:prstGeom prst="rect">
            <a:avLst/>
          </a:prstGeom>
        </p:spPr>
        <p:txBody>
          <a:bodyPr/>
          <a:lstStyle/>
          <a:p>
            <a:r>
              <a:rPr lang="en-US"/>
              <a:t>Click icon to add picture</a:t>
            </a:r>
            <a:endParaRPr lang="en-KR"/>
          </a:p>
        </p:txBody>
      </p:sp>
    </p:spTree>
    <p:extLst>
      <p:ext uri="{BB962C8B-B14F-4D97-AF65-F5344CB8AC3E}">
        <p14:creationId xmlns:p14="http://schemas.microsoft.com/office/powerpoint/2010/main" val="1180825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FAA9-D75E-114A-B294-30AC3DBC9E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KR"/>
          </a:p>
        </p:txBody>
      </p:sp>
      <p:sp>
        <p:nvSpPr>
          <p:cNvPr id="3" name="Vertical Text Placeholder 2">
            <a:extLst>
              <a:ext uri="{FF2B5EF4-FFF2-40B4-BE49-F238E27FC236}">
                <a16:creationId xmlns:a16="http://schemas.microsoft.com/office/drawing/2014/main" id="{F1C7DB73-6BD4-104D-B4F9-422100AF477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Tree>
    <p:extLst>
      <p:ext uri="{BB962C8B-B14F-4D97-AF65-F5344CB8AC3E}">
        <p14:creationId xmlns:p14="http://schemas.microsoft.com/office/powerpoint/2010/main" val="2675611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314AF-8361-4A49-B8A8-29481717479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KR"/>
          </a:p>
        </p:txBody>
      </p:sp>
      <p:sp>
        <p:nvSpPr>
          <p:cNvPr id="3" name="Vertical Text Placeholder 2">
            <a:extLst>
              <a:ext uri="{FF2B5EF4-FFF2-40B4-BE49-F238E27FC236}">
                <a16:creationId xmlns:a16="http://schemas.microsoft.com/office/drawing/2014/main" id="{A0166A0B-3BCA-2E4B-B4E4-76F7EF819AA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Tree>
    <p:extLst>
      <p:ext uri="{BB962C8B-B14F-4D97-AF65-F5344CB8AC3E}">
        <p14:creationId xmlns:p14="http://schemas.microsoft.com/office/powerpoint/2010/main" val="3561027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613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C15874-43C2-EA4B-913C-5A939D378B09}"/>
              </a:ext>
            </a:extLst>
          </p:cNvPr>
          <p:cNvSpPr>
            <a:spLocks noGrp="1"/>
          </p:cNvSpPr>
          <p:nvPr>
            <p:ph type="title"/>
          </p:nvPr>
        </p:nvSpPr>
        <p:spPr>
          <a:xfrm>
            <a:off x="473766" y="1010957"/>
            <a:ext cx="10025270" cy="523221"/>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KR"/>
          </a:p>
        </p:txBody>
      </p:sp>
      <p:sp>
        <p:nvSpPr>
          <p:cNvPr id="15" name="Text Placeholder 14">
            <a:extLst>
              <a:ext uri="{FF2B5EF4-FFF2-40B4-BE49-F238E27FC236}">
                <a16:creationId xmlns:a16="http://schemas.microsoft.com/office/drawing/2014/main" id="{8A122CB9-8454-1345-ABFA-18742127CFFC}"/>
              </a:ext>
            </a:extLst>
          </p:cNvPr>
          <p:cNvSpPr>
            <a:spLocks noGrp="1"/>
          </p:cNvSpPr>
          <p:nvPr>
            <p:ph type="body" sz="quarter" idx="10"/>
          </p:nvPr>
        </p:nvSpPr>
        <p:spPr>
          <a:xfrm>
            <a:off x="496888" y="2062163"/>
            <a:ext cx="4989512" cy="3663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16" name="Text Placeholder 14">
            <a:extLst>
              <a:ext uri="{FF2B5EF4-FFF2-40B4-BE49-F238E27FC236}">
                <a16:creationId xmlns:a16="http://schemas.microsoft.com/office/drawing/2014/main" id="{EB9DC43E-0936-E445-BFBE-83195E9E7008}"/>
              </a:ext>
            </a:extLst>
          </p:cNvPr>
          <p:cNvSpPr>
            <a:spLocks noGrp="1"/>
          </p:cNvSpPr>
          <p:nvPr>
            <p:ph type="body" sz="quarter" idx="11"/>
          </p:nvPr>
        </p:nvSpPr>
        <p:spPr>
          <a:xfrm>
            <a:off x="6096000" y="2071408"/>
            <a:ext cx="4989512" cy="3663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Tree>
    <p:extLst>
      <p:ext uri="{BB962C8B-B14F-4D97-AF65-F5344CB8AC3E}">
        <p14:creationId xmlns:p14="http://schemas.microsoft.com/office/powerpoint/2010/main" val="88534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2DE5-A96C-BC46-B6F1-B4B3148AA4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KR"/>
          </a:p>
        </p:txBody>
      </p:sp>
      <p:sp>
        <p:nvSpPr>
          <p:cNvPr id="3" name="Text Placeholder 2">
            <a:extLst>
              <a:ext uri="{FF2B5EF4-FFF2-40B4-BE49-F238E27FC236}">
                <a16:creationId xmlns:a16="http://schemas.microsoft.com/office/drawing/2014/main" id="{71E0C793-ACF3-F345-BA26-85791F9B4B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88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34CF4-B1F1-FA43-B2DD-86CDFA7E99E8}"/>
              </a:ext>
            </a:extLst>
          </p:cNvPr>
          <p:cNvSpPr>
            <a:spLocks noGrp="1"/>
          </p:cNvSpPr>
          <p:nvPr>
            <p:ph type="title"/>
          </p:nvPr>
        </p:nvSpPr>
        <p:spPr>
          <a:xfrm>
            <a:off x="838200" y="954157"/>
            <a:ext cx="10025270" cy="736531"/>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KR"/>
          </a:p>
        </p:txBody>
      </p:sp>
      <p:sp>
        <p:nvSpPr>
          <p:cNvPr id="3" name="Content Placeholder 2">
            <a:extLst>
              <a:ext uri="{FF2B5EF4-FFF2-40B4-BE49-F238E27FC236}">
                <a16:creationId xmlns:a16="http://schemas.microsoft.com/office/drawing/2014/main" id="{A691AB16-1BBC-EC45-BE9B-1161699AFE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4" name="Content Placeholder 3">
            <a:extLst>
              <a:ext uri="{FF2B5EF4-FFF2-40B4-BE49-F238E27FC236}">
                <a16:creationId xmlns:a16="http://schemas.microsoft.com/office/drawing/2014/main" id="{EF5481A0-09AB-834C-BE41-4859484B3D6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Tree>
    <p:extLst>
      <p:ext uri="{BB962C8B-B14F-4D97-AF65-F5344CB8AC3E}">
        <p14:creationId xmlns:p14="http://schemas.microsoft.com/office/powerpoint/2010/main" val="1933105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34B411-3FE4-6A43-8542-0484DB57D7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201A6C-CDEF-2D4B-8D6E-E3CB2E0A46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5" name="Text Placeholder 4">
            <a:extLst>
              <a:ext uri="{FF2B5EF4-FFF2-40B4-BE49-F238E27FC236}">
                <a16:creationId xmlns:a16="http://schemas.microsoft.com/office/drawing/2014/main" id="{F4E47926-2AC5-264E-BC79-394C99070C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3DFA2E-A50B-0D44-93D5-6D0E08D57C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10" name="Title 9">
            <a:extLst>
              <a:ext uri="{FF2B5EF4-FFF2-40B4-BE49-F238E27FC236}">
                <a16:creationId xmlns:a16="http://schemas.microsoft.com/office/drawing/2014/main" id="{111B6999-3392-CC48-A979-471EAB4C616D}"/>
              </a:ext>
            </a:extLst>
          </p:cNvPr>
          <p:cNvSpPr>
            <a:spLocks noGrp="1"/>
          </p:cNvSpPr>
          <p:nvPr>
            <p:ph type="title"/>
          </p:nvPr>
        </p:nvSpPr>
        <p:spPr>
          <a:xfrm>
            <a:off x="838200" y="365125"/>
            <a:ext cx="5356227" cy="1325563"/>
          </a:xfrm>
          <a:prstGeom prst="rect">
            <a:avLst/>
          </a:prstGeom>
        </p:spPr>
        <p:txBody>
          <a:bodyPr/>
          <a:lstStyle/>
          <a:p>
            <a:r>
              <a:rPr lang="en-US"/>
              <a:t>Click to edit Master title style</a:t>
            </a:r>
            <a:endParaRPr lang="en-KR"/>
          </a:p>
        </p:txBody>
      </p:sp>
    </p:spTree>
    <p:extLst>
      <p:ext uri="{BB962C8B-B14F-4D97-AF65-F5344CB8AC3E}">
        <p14:creationId xmlns:p14="http://schemas.microsoft.com/office/powerpoint/2010/main" val="271263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1299D-6BF1-6547-B9AD-347E4DAAF3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KR"/>
          </a:p>
        </p:txBody>
      </p:sp>
    </p:spTree>
    <p:extLst>
      <p:ext uri="{BB962C8B-B14F-4D97-AF65-F5344CB8AC3E}">
        <p14:creationId xmlns:p14="http://schemas.microsoft.com/office/powerpoint/2010/main" val="189235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926514-9410-104A-9175-F584D48FB9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6" name="Subtitle 2">
            <a:extLst>
              <a:ext uri="{FF2B5EF4-FFF2-40B4-BE49-F238E27FC236}">
                <a16:creationId xmlns:a16="http://schemas.microsoft.com/office/drawing/2014/main" id="{FD151E68-86C6-DF42-B14B-FBFE4E0E669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64708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718D-2AC2-E14A-8C27-6DFBF353EA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KR"/>
          </a:p>
        </p:txBody>
      </p:sp>
      <p:sp>
        <p:nvSpPr>
          <p:cNvPr id="3" name="Content Placeholder 2">
            <a:extLst>
              <a:ext uri="{FF2B5EF4-FFF2-40B4-BE49-F238E27FC236}">
                <a16:creationId xmlns:a16="http://schemas.microsoft.com/office/drawing/2014/main" id="{2EE51E30-4882-BD42-83E5-13FD178D8A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4" name="Text Placeholder 3">
            <a:extLst>
              <a:ext uri="{FF2B5EF4-FFF2-40B4-BE49-F238E27FC236}">
                <a16:creationId xmlns:a16="http://schemas.microsoft.com/office/drawing/2014/main" id="{9B0D5125-2ECF-AF4B-8361-5300E54E55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41272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5957-FE99-CB43-B6A5-E92156BCD6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KR"/>
          </a:p>
        </p:txBody>
      </p:sp>
      <p:sp>
        <p:nvSpPr>
          <p:cNvPr id="3" name="Picture Placeholder 2">
            <a:extLst>
              <a:ext uri="{FF2B5EF4-FFF2-40B4-BE49-F238E27FC236}">
                <a16:creationId xmlns:a16="http://schemas.microsoft.com/office/drawing/2014/main" id="{06A247A4-3070-6D40-B762-6661498B4F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KR"/>
          </a:p>
        </p:txBody>
      </p:sp>
      <p:sp>
        <p:nvSpPr>
          <p:cNvPr id="4" name="Text Placeholder 3">
            <a:extLst>
              <a:ext uri="{FF2B5EF4-FFF2-40B4-BE49-F238E27FC236}">
                <a16:creationId xmlns:a16="http://schemas.microsoft.com/office/drawing/2014/main" id="{A86B863E-61D0-944F-980B-BCC8FA3F62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4683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24879DC-B9F5-5242-BDCD-9EFCDFA0C745}"/>
              </a:ext>
            </a:extLst>
          </p:cNvPr>
          <p:cNvPicPr>
            <a:picLocks noChangeAspect="1"/>
          </p:cNvPicPr>
          <p:nvPr userDrawn="1"/>
        </p:nvPicPr>
        <p:blipFill>
          <a:blip r:embed="rId15"/>
          <a:stretch>
            <a:fillRect/>
          </a:stretch>
        </p:blipFill>
        <p:spPr>
          <a:xfrm>
            <a:off x="11027227" y="331107"/>
            <a:ext cx="828222" cy="828222"/>
          </a:xfrm>
          <a:prstGeom prst="rect">
            <a:avLst/>
          </a:prstGeom>
        </p:spPr>
      </p:pic>
      <p:pic>
        <p:nvPicPr>
          <p:cNvPr id="8" name="Picture 7" descr="Icon&#10;&#10;Description automatically generated">
            <a:extLst>
              <a:ext uri="{FF2B5EF4-FFF2-40B4-BE49-F238E27FC236}">
                <a16:creationId xmlns:a16="http://schemas.microsoft.com/office/drawing/2014/main" id="{E02E3E32-C684-2448-88C1-F19293E54317}"/>
              </a:ext>
            </a:extLst>
          </p:cNvPr>
          <p:cNvPicPr>
            <a:picLocks noChangeAspect="1"/>
          </p:cNvPicPr>
          <p:nvPr userDrawn="1"/>
        </p:nvPicPr>
        <p:blipFill>
          <a:blip r:embed="rId16"/>
          <a:stretch>
            <a:fillRect/>
          </a:stretch>
        </p:blipFill>
        <p:spPr>
          <a:xfrm>
            <a:off x="9191633" y="6147708"/>
            <a:ext cx="2769044" cy="44903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7A219A30-051B-BA44-8734-6F30470997D6}"/>
              </a:ext>
            </a:extLst>
          </p:cNvPr>
          <p:cNvPicPr>
            <a:picLocks noChangeAspect="1"/>
          </p:cNvPicPr>
          <p:nvPr userDrawn="1"/>
        </p:nvPicPr>
        <p:blipFill>
          <a:blip r:embed="rId17"/>
          <a:stretch>
            <a:fillRect/>
          </a:stretch>
        </p:blipFill>
        <p:spPr>
          <a:xfrm>
            <a:off x="322036" y="6177479"/>
            <a:ext cx="543377" cy="419263"/>
          </a:xfrm>
          <a:prstGeom prst="rect">
            <a:avLst/>
          </a:prstGeom>
        </p:spPr>
      </p:pic>
    </p:spTree>
    <p:extLst>
      <p:ext uri="{BB962C8B-B14F-4D97-AF65-F5344CB8AC3E}">
        <p14:creationId xmlns:p14="http://schemas.microsoft.com/office/powerpoint/2010/main" val="2444178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chart" Target="../charts/chart1.xml"/><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hyperlink" Target="https://localenergy.scot/"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businessenergyscotland.org/summary-resource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wer, night&#10;&#10;Description automatically generated">
            <a:extLst>
              <a:ext uri="{FF2B5EF4-FFF2-40B4-BE49-F238E27FC236}">
                <a16:creationId xmlns:a16="http://schemas.microsoft.com/office/drawing/2014/main" id="{E45084CA-3218-A997-5111-9CD13F742FB6}"/>
              </a:ext>
            </a:extLst>
          </p:cNvPr>
          <p:cNvPicPr>
            <a:picLocks noChangeAspect="1"/>
          </p:cNvPicPr>
          <p:nvPr/>
        </p:nvPicPr>
        <p:blipFill rotWithShape="1">
          <a:blip r:embed="rId3">
            <a:extLst>
              <a:ext uri="{28A0092B-C50C-407E-A947-70E740481C1C}">
                <a14:useLocalDpi xmlns:a14="http://schemas.microsoft.com/office/drawing/2010/main" val="0"/>
              </a:ext>
            </a:extLst>
          </a:blip>
          <a:srcRect l="45274" t="37153" r="10849" b="25982"/>
          <a:stretch/>
        </p:blipFill>
        <p:spPr>
          <a:xfrm>
            <a:off x="0" y="0"/>
            <a:ext cx="12192000" cy="6858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4B70F0D4-568D-EB51-BB38-8A10425121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7651" y="301373"/>
            <a:ext cx="930812" cy="930812"/>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77984684-C169-FDF7-9240-F9D4B7AFC3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6923" y="5959082"/>
            <a:ext cx="1989941" cy="597546"/>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85394945-9FC1-7193-6275-0F48801EDF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2323" y="5959082"/>
            <a:ext cx="1519635" cy="648281"/>
          </a:xfrm>
          <a:prstGeom prst="rect">
            <a:avLst/>
          </a:prstGeom>
        </p:spPr>
      </p:pic>
      <p:pic>
        <p:nvPicPr>
          <p:cNvPr id="8" name="Picture 7">
            <a:extLst>
              <a:ext uri="{FF2B5EF4-FFF2-40B4-BE49-F238E27FC236}">
                <a16:creationId xmlns:a16="http://schemas.microsoft.com/office/drawing/2014/main" id="{3B09BC82-DA91-E7A4-5A64-A21DEFA26E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133" y="5908347"/>
            <a:ext cx="772356" cy="597546"/>
          </a:xfrm>
          <a:prstGeom prst="rect">
            <a:avLst/>
          </a:prstGeom>
        </p:spPr>
      </p:pic>
      <p:sp>
        <p:nvSpPr>
          <p:cNvPr id="6" name="Title 1">
            <a:extLst>
              <a:ext uri="{FF2B5EF4-FFF2-40B4-BE49-F238E27FC236}">
                <a16:creationId xmlns:a16="http://schemas.microsoft.com/office/drawing/2014/main" id="{39BCA108-D008-4640-BEB1-A27EE7A541FD}"/>
              </a:ext>
            </a:extLst>
          </p:cNvPr>
          <p:cNvSpPr txBox="1">
            <a:spLocks/>
          </p:cNvSpPr>
          <p:nvPr/>
        </p:nvSpPr>
        <p:spPr>
          <a:xfrm>
            <a:off x="901311" y="1232185"/>
            <a:ext cx="6099900" cy="2925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000" b="1">
                <a:solidFill>
                  <a:srgbClr val="696397"/>
                </a:solidFill>
                <a:latin typeface="Arial Black"/>
                <a:cs typeface="Arial Black" panose="020B0604020202020204" pitchFamily="34" charset="0"/>
              </a:rPr>
              <a:t>Business Energy Scotland</a:t>
            </a:r>
          </a:p>
          <a:p>
            <a:pPr>
              <a:lnSpc>
                <a:spcPct val="100000"/>
              </a:lnSpc>
            </a:pPr>
            <a:r>
              <a:rPr lang="en-GB" sz="1800" b="1">
                <a:effectLst/>
                <a:latin typeface="Arial"/>
                <a:ea typeface="Calibri"/>
                <a:cs typeface="Arial"/>
              </a:rPr>
              <a:t>Scottish Episcopal Church</a:t>
            </a:r>
          </a:p>
          <a:p>
            <a:pPr algn="l" rtl="0" fontAlgn="base"/>
            <a:endParaRPr lang="en-US" sz="1600" b="0" i="0" u="none" strike="noStrike">
              <a:solidFill>
                <a:srgbClr val="333F48"/>
              </a:solidFill>
              <a:effectLst/>
              <a:latin typeface="Arial" panose="020B0604020202020204" pitchFamily="34" charset="0"/>
            </a:endParaRPr>
          </a:p>
          <a:p>
            <a:pPr fontAlgn="base"/>
            <a:r>
              <a:rPr lang="en-US" sz="1600">
                <a:solidFill>
                  <a:srgbClr val="333F48"/>
                </a:solidFill>
                <a:latin typeface="Arial"/>
                <a:cs typeface="Arial"/>
              </a:rPr>
              <a:t>Amaka &amp; Craig</a:t>
            </a:r>
            <a:endParaRPr lang="en-US" sz="1800">
              <a:solidFill>
                <a:srgbClr val="333F4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2850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electronics&#10;&#10;Description automatically generated">
            <a:extLst>
              <a:ext uri="{FF2B5EF4-FFF2-40B4-BE49-F238E27FC236}">
                <a16:creationId xmlns:a16="http://schemas.microsoft.com/office/drawing/2014/main" id="{31D06475-7530-4D93-B0D6-3E9314670294}"/>
              </a:ext>
            </a:extLst>
          </p:cNvPr>
          <p:cNvPicPr>
            <a:picLocks noChangeAspect="1"/>
          </p:cNvPicPr>
          <p:nvPr/>
        </p:nvPicPr>
        <p:blipFill>
          <a:blip r:embed="rId3"/>
          <a:stretch>
            <a:fillRect/>
          </a:stretch>
        </p:blipFill>
        <p:spPr>
          <a:xfrm>
            <a:off x="812" y="0"/>
            <a:ext cx="12190375" cy="6858000"/>
          </a:xfrm>
          <a:prstGeom prst="rect">
            <a:avLst/>
          </a:prstGeom>
        </p:spPr>
      </p:pic>
    </p:spTree>
    <p:extLst>
      <p:ext uri="{BB962C8B-B14F-4D97-AF65-F5344CB8AC3E}">
        <p14:creationId xmlns:p14="http://schemas.microsoft.com/office/powerpoint/2010/main" val="25038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2FC4-8715-114F-B0D4-AE544AA65CE9}"/>
              </a:ext>
            </a:extLst>
          </p:cNvPr>
          <p:cNvSpPr>
            <a:spLocks noGrp="1"/>
          </p:cNvSpPr>
          <p:nvPr>
            <p:ph type="title"/>
          </p:nvPr>
        </p:nvSpPr>
        <p:spPr>
          <a:xfrm>
            <a:off x="512513" y="907702"/>
            <a:ext cx="7653283" cy="596076"/>
          </a:xfrm>
        </p:spPr>
        <p:txBody>
          <a:bodyPr anchor="b">
            <a:normAutofit fontScale="90000"/>
          </a:bodyPr>
          <a:lstStyle/>
          <a:p>
            <a:r>
              <a:rPr lang="en-GB" sz="2800" b="1">
                <a:solidFill>
                  <a:srgbClr val="3C2F55"/>
                </a:solidFill>
              </a:rPr>
              <a:t>Scottish Government’s SME Loan Scheme</a:t>
            </a:r>
            <a:br>
              <a:rPr lang="en-GB" sz="2800" b="1">
                <a:solidFill>
                  <a:srgbClr val="3C2F55"/>
                </a:solidFill>
              </a:rPr>
            </a:br>
            <a:r>
              <a:rPr lang="en-GB" sz="2800">
                <a:solidFill>
                  <a:srgbClr val="3C2F55"/>
                </a:solidFill>
              </a:rPr>
              <a:t>Funding for </a:t>
            </a:r>
            <a:r>
              <a:rPr lang="en-GB" sz="2800"/>
              <a:t>energy efficiency and renewables</a:t>
            </a:r>
            <a:endParaRPr lang="en-KR" sz="2800" b="1">
              <a:solidFill>
                <a:srgbClr val="3C2F55"/>
              </a:solidFill>
            </a:endParaRPr>
          </a:p>
        </p:txBody>
      </p:sp>
      <p:sp>
        <p:nvSpPr>
          <p:cNvPr id="3" name="Content Placeholder 2">
            <a:extLst>
              <a:ext uri="{FF2B5EF4-FFF2-40B4-BE49-F238E27FC236}">
                <a16:creationId xmlns:a16="http://schemas.microsoft.com/office/drawing/2014/main" id="{BE4A3B78-4713-DC47-B6B4-E3ECFC71124A}"/>
              </a:ext>
            </a:extLst>
          </p:cNvPr>
          <p:cNvSpPr>
            <a:spLocks noGrp="1"/>
          </p:cNvSpPr>
          <p:nvPr>
            <p:ph idx="1"/>
          </p:nvPr>
        </p:nvSpPr>
        <p:spPr>
          <a:xfrm>
            <a:off x="606141" y="2415349"/>
            <a:ext cx="6554679" cy="3398596"/>
          </a:xfrm>
        </p:spPr>
        <p:txBody>
          <a:bodyPr>
            <a:normAutofit/>
          </a:bodyPr>
          <a:lstStyle/>
          <a:p>
            <a:pPr>
              <a:spcBef>
                <a:spcPts val="0"/>
              </a:spcBef>
              <a:spcAft>
                <a:spcPts val="1000"/>
              </a:spcAft>
            </a:pPr>
            <a:r>
              <a:rPr lang="en-GB" sz="2000"/>
              <a:t>Interest free loans up to £100,000</a:t>
            </a:r>
          </a:p>
          <a:p>
            <a:pPr>
              <a:spcBef>
                <a:spcPts val="0"/>
              </a:spcBef>
              <a:spcAft>
                <a:spcPts val="1000"/>
              </a:spcAft>
            </a:pPr>
            <a:r>
              <a:rPr lang="en-GB" sz="2000"/>
              <a:t>Unsecured and no set up fee</a:t>
            </a:r>
          </a:p>
          <a:p>
            <a:pPr>
              <a:spcBef>
                <a:spcPts val="0"/>
              </a:spcBef>
              <a:spcAft>
                <a:spcPts val="1000"/>
              </a:spcAft>
            </a:pPr>
            <a:r>
              <a:rPr lang="en-GB" sz="2000"/>
              <a:t>Can be set against capital allowances</a:t>
            </a:r>
          </a:p>
          <a:p>
            <a:pPr>
              <a:spcBef>
                <a:spcPts val="0"/>
              </a:spcBef>
              <a:spcAft>
                <a:spcPts val="1000"/>
              </a:spcAft>
            </a:pPr>
            <a:r>
              <a:rPr lang="en-GB" sz="2000"/>
              <a:t>Eight year repayment</a:t>
            </a:r>
          </a:p>
          <a:p>
            <a:pPr>
              <a:spcBef>
                <a:spcPts val="0"/>
              </a:spcBef>
              <a:spcAft>
                <a:spcPts val="1000"/>
              </a:spcAft>
            </a:pPr>
            <a:r>
              <a:rPr lang="en-GB" sz="2000"/>
              <a:t>Available to Scottish SMEs trading for over 12 months</a:t>
            </a:r>
          </a:p>
        </p:txBody>
      </p:sp>
      <p:sp>
        <p:nvSpPr>
          <p:cNvPr id="6" name="Rectangle 5">
            <a:extLst>
              <a:ext uri="{FF2B5EF4-FFF2-40B4-BE49-F238E27FC236}">
                <a16:creationId xmlns:a16="http://schemas.microsoft.com/office/drawing/2014/main" id="{D3EE6E0A-0A57-8747-13B0-0A0C764A74A2}"/>
              </a:ext>
            </a:extLst>
          </p:cNvPr>
          <p:cNvSpPr/>
          <p:nvPr/>
        </p:nvSpPr>
        <p:spPr>
          <a:xfrm>
            <a:off x="0" y="4612597"/>
            <a:ext cx="6448301" cy="699294"/>
          </a:xfrm>
          <a:prstGeom prst="rect">
            <a:avLst/>
          </a:prstGeom>
          <a:solidFill>
            <a:schemeClr val="accent2"/>
          </a:solidFill>
          <a:ln>
            <a:noFill/>
          </a:ln>
          <a:effectLst>
            <a:outerShdw blurRad="50800" dist="38100" dir="2700000" algn="tl" rotWithShape="0">
              <a:prstClr val="black">
                <a:alpha val="40000"/>
              </a:prstClr>
            </a:outerShdw>
          </a:effectLst>
        </p:spPr>
        <p:txBody>
          <a:bodyPr wrap="square" lIns="0" rIns="252000" anchor="ctr" anchorCtr="0">
            <a:spAutoFit/>
          </a:bodyPr>
          <a:lstStyle/>
          <a:p>
            <a:pPr algn="r"/>
            <a:r>
              <a:rPr lang="en-GB" sz="2400" b="1">
                <a:solidFill>
                  <a:schemeClr val="bg1"/>
                </a:solidFill>
                <a:latin typeface="+mj-lt"/>
                <a:cs typeface="Times New Roman" panose="02020603050405020304" pitchFamily="18" charset="0"/>
              </a:rPr>
              <a:t>+ £30,000 cashback grant</a:t>
            </a:r>
          </a:p>
          <a:p>
            <a:pPr algn="r"/>
            <a:r>
              <a:rPr lang="en-GB" sz="1544">
                <a:solidFill>
                  <a:schemeClr val="bg1"/>
                </a:solidFill>
                <a:latin typeface="+mj-lt"/>
                <a:cs typeface="Times New Roman" panose="02020603050405020304" pitchFamily="18" charset="0"/>
              </a:rPr>
              <a:t>on eligible measures upon project completion</a:t>
            </a:r>
          </a:p>
        </p:txBody>
      </p:sp>
      <p:grpSp>
        <p:nvGrpSpPr>
          <p:cNvPr id="7" name="Group 6">
            <a:extLst>
              <a:ext uri="{FF2B5EF4-FFF2-40B4-BE49-F238E27FC236}">
                <a16:creationId xmlns:a16="http://schemas.microsoft.com/office/drawing/2014/main" id="{1C83A061-BD0E-018B-1C5A-1AD296262C5A}"/>
              </a:ext>
            </a:extLst>
          </p:cNvPr>
          <p:cNvGrpSpPr/>
          <p:nvPr/>
        </p:nvGrpSpPr>
        <p:grpSpPr>
          <a:xfrm>
            <a:off x="8313008" y="1382146"/>
            <a:ext cx="2256849" cy="2256850"/>
            <a:chOff x="3991434" y="1754988"/>
            <a:chExt cx="3643635" cy="3643636"/>
          </a:xfrm>
          <a:solidFill>
            <a:srgbClr val="D2D0E0"/>
          </a:solidFill>
        </p:grpSpPr>
        <p:sp>
          <p:nvSpPr>
            <p:cNvPr id="8" name="Oval 12">
              <a:extLst>
                <a:ext uri="{FF2B5EF4-FFF2-40B4-BE49-F238E27FC236}">
                  <a16:creationId xmlns:a16="http://schemas.microsoft.com/office/drawing/2014/main" id="{42E8337A-FA12-E1D6-B5B0-77B91DE70065}"/>
                </a:ext>
              </a:extLst>
            </p:cNvPr>
            <p:cNvSpPr/>
            <p:nvPr/>
          </p:nvSpPr>
          <p:spPr>
            <a:xfrm>
              <a:off x="3991434" y="1754988"/>
              <a:ext cx="3643635" cy="3643636"/>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GB" sz="6617">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F5666F12-9295-2CFC-B7DD-52E138685E09}"/>
                </a:ext>
              </a:extLst>
            </p:cNvPr>
            <p:cNvSpPr txBox="1"/>
            <p:nvPr/>
          </p:nvSpPr>
          <p:spPr>
            <a:xfrm>
              <a:off x="4496467" y="2354741"/>
              <a:ext cx="2633564" cy="2136664"/>
            </a:xfrm>
            <a:prstGeom prst="rect">
              <a:avLst/>
            </a:prstGeom>
            <a:grpFill/>
          </p:spPr>
          <p:txBody>
            <a:bodyPr wrap="square" rtlCol="0" anchor="ctr" anchorCtr="0">
              <a:spAutoFit/>
            </a:bodyPr>
            <a:lstStyle/>
            <a:p>
              <a:pPr algn="ctr"/>
              <a:r>
                <a:rPr lang="en-GB" sz="2400" b="1">
                  <a:solidFill>
                    <a:srgbClr val="333F48"/>
                  </a:solidFill>
                  <a:latin typeface="Verdana" panose="020B0604030504040204" pitchFamily="34" charset="0"/>
                  <a:ea typeface="Verdana" panose="020B0604030504040204" pitchFamily="34" charset="0"/>
                  <a:cs typeface="Verdana" panose="020B0604030504040204" pitchFamily="34" charset="0"/>
                </a:rPr>
                <a:t>1,000+</a:t>
              </a:r>
            </a:p>
            <a:p>
              <a:pPr algn="ctr"/>
              <a:r>
                <a:rPr lang="en-GB" sz="1400">
                  <a:solidFill>
                    <a:srgbClr val="333F48"/>
                  </a:solidFill>
                  <a:latin typeface="Verdana" panose="020B0604030504040204" pitchFamily="34" charset="0"/>
                  <a:ea typeface="Verdana" panose="020B0604030504040204" pitchFamily="34" charset="0"/>
                  <a:cs typeface="Verdana" panose="020B0604030504040204" pitchFamily="34" charset="0"/>
                </a:rPr>
                <a:t>energy saving projects supported already </a:t>
              </a:r>
            </a:p>
          </p:txBody>
        </p:sp>
      </p:grpSp>
      <p:grpSp>
        <p:nvGrpSpPr>
          <p:cNvPr id="10" name="Group 9">
            <a:extLst>
              <a:ext uri="{FF2B5EF4-FFF2-40B4-BE49-F238E27FC236}">
                <a16:creationId xmlns:a16="http://schemas.microsoft.com/office/drawing/2014/main" id="{2C396FC7-DBC0-7408-52C1-F80D3729A72B}"/>
              </a:ext>
            </a:extLst>
          </p:cNvPr>
          <p:cNvGrpSpPr/>
          <p:nvPr/>
        </p:nvGrpSpPr>
        <p:grpSpPr>
          <a:xfrm>
            <a:off x="8377877" y="3174260"/>
            <a:ext cx="2127108" cy="2164355"/>
            <a:chOff x="6972738" y="3748024"/>
            <a:chExt cx="2127108" cy="2164355"/>
          </a:xfrm>
          <a:solidFill>
            <a:srgbClr val="3C2F55"/>
          </a:solidFill>
        </p:grpSpPr>
        <p:sp>
          <p:nvSpPr>
            <p:cNvPr id="11" name="Oval 12">
              <a:extLst>
                <a:ext uri="{FF2B5EF4-FFF2-40B4-BE49-F238E27FC236}">
                  <a16:creationId xmlns:a16="http://schemas.microsoft.com/office/drawing/2014/main" id="{4CAFEECD-920A-A66D-1F02-84DB7B2B6DBB}"/>
                </a:ext>
              </a:extLst>
            </p:cNvPr>
            <p:cNvSpPr/>
            <p:nvPr/>
          </p:nvSpPr>
          <p:spPr>
            <a:xfrm>
              <a:off x="6972738" y="3748024"/>
              <a:ext cx="2127108" cy="2164355"/>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GB" sz="6617">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4B110CAB-9ADC-CF1E-E339-CD0B846C4167}"/>
                </a:ext>
              </a:extLst>
            </p:cNvPr>
            <p:cNvSpPr txBox="1"/>
            <p:nvPr/>
          </p:nvSpPr>
          <p:spPr>
            <a:xfrm>
              <a:off x="7302779" y="4058680"/>
              <a:ext cx="1467026" cy="1477328"/>
            </a:xfrm>
            <a:prstGeom prst="rect">
              <a:avLst/>
            </a:prstGeom>
            <a:grpFill/>
          </p:spPr>
          <p:txBody>
            <a:bodyPr wrap="square" rtlCol="0" anchor="ctr" anchorCtr="0">
              <a:spAutoFit/>
            </a:bodyPr>
            <a:lstStyle/>
            <a:p>
              <a:pPr algn="ctr"/>
              <a:r>
                <a:rPr lang="en-GB" sz="2400" b="1">
                  <a:solidFill>
                    <a:schemeClr val="bg1"/>
                  </a:solidFill>
                  <a:latin typeface="Verdana" panose="020B0604030504040204" pitchFamily="34" charset="0"/>
                  <a:ea typeface="Verdana" panose="020B0604030504040204" pitchFamily="34" charset="0"/>
                  <a:cs typeface="Verdana" panose="020B0604030504040204" pitchFamily="34" charset="0"/>
                </a:rPr>
                <a:t>£26 million</a:t>
              </a:r>
            </a:p>
            <a:p>
              <a:pPr algn="ctr"/>
              <a:r>
                <a:rPr lang="en-GB" sz="1400">
                  <a:solidFill>
                    <a:schemeClr val="bg1"/>
                  </a:solidFill>
                  <a:latin typeface="Verdana" panose="020B0604030504040204" pitchFamily="34" charset="0"/>
                  <a:ea typeface="Verdana" panose="020B0604030504040204" pitchFamily="34" charset="0"/>
                  <a:cs typeface="Verdana" panose="020B0604030504040204" pitchFamily="34" charset="0"/>
                </a:rPr>
                <a:t>worth of loans already provided</a:t>
              </a:r>
            </a:p>
          </p:txBody>
        </p:sp>
      </p:grpSp>
    </p:spTree>
    <p:extLst>
      <p:ext uri="{BB962C8B-B14F-4D97-AF65-F5344CB8AC3E}">
        <p14:creationId xmlns:p14="http://schemas.microsoft.com/office/powerpoint/2010/main" val="2932111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3">
            <a:extLst>
              <a:ext uri="{FF2B5EF4-FFF2-40B4-BE49-F238E27FC236}">
                <a16:creationId xmlns:a16="http://schemas.microsoft.com/office/drawing/2014/main" id="{E1E478BC-A2E5-4CA6-A07F-71ADF36C5D71}"/>
              </a:ext>
            </a:extLst>
          </p:cNvPr>
          <p:cNvGraphicFramePr>
            <a:graphicFrameLocks noGrp="1"/>
          </p:cNvGraphicFramePr>
          <p:nvPr>
            <p:extLst>
              <p:ext uri="{D42A27DB-BD31-4B8C-83A1-F6EECF244321}">
                <p14:modId xmlns:p14="http://schemas.microsoft.com/office/powerpoint/2010/main" val="339507600"/>
              </p:ext>
            </p:extLst>
          </p:nvPr>
        </p:nvGraphicFramePr>
        <p:xfrm>
          <a:off x="414338" y="528880"/>
          <a:ext cx="10325987" cy="5422470"/>
        </p:xfrm>
        <a:graphic>
          <a:graphicData uri="http://schemas.openxmlformats.org/drawingml/2006/table">
            <a:tbl>
              <a:tblPr firstRow="1" bandRow="1">
                <a:tableStyleId>{21E4AEA4-8DFA-4A89-87EB-49C32662AFE0}</a:tableStyleId>
              </a:tblPr>
              <a:tblGrid>
                <a:gridCol w="2459777">
                  <a:extLst>
                    <a:ext uri="{9D8B030D-6E8A-4147-A177-3AD203B41FA5}">
                      <a16:colId xmlns:a16="http://schemas.microsoft.com/office/drawing/2014/main" val="43211054"/>
                    </a:ext>
                  </a:extLst>
                </a:gridCol>
                <a:gridCol w="2601699">
                  <a:extLst>
                    <a:ext uri="{9D8B030D-6E8A-4147-A177-3AD203B41FA5}">
                      <a16:colId xmlns:a16="http://schemas.microsoft.com/office/drawing/2014/main" val="64136899"/>
                    </a:ext>
                  </a:extLst>
                </a:gridCol>
                <a:gridCol w="2812628">
                  <a:extLst>
                    <a:ext uri="{9D8B030D-6E8A-4147-A177-3AD203B41FA5}">
                      <a16:colId xmlns:a16="http://schemas.microsoft.com/office/drawing/2014/main" val="2052610674"/>
                    </a:ext>
                  </a:extLst>
                </a:gridCol>
                <a:gridCol w="2451883">
                  <a:extLst>
                    <a:ext uri="{9D8B030D-6E8A-4147-A177-3AD203B41FA5}">
                      <a16:colId xmlns:a16="http://schemas.microsoft.com/office/drawing/2014/main" val="1769886896"/>
                    </a:ext>
                  </a:extLst>
                </a:gridCol>
              </a:tblGrid>
              <a:tr h="2753970">
                <a:tc>
                  <a:txBody>
                    <a:bodyPr/>
                    <a:lstStyle/>
                    <a:p>
                      <a:r>
                        <a:rPr lang="en-GB" sz="1600" b="1">
                          <a:solidFill>
                            <a:schemeClr val="bg1"/>
                          </a:solidFill>
                          <a:latin typeface="Arial" panose="020B0604020202020204" pitchFamily="34" charset="0"/>
                          <a:cs typeface="Arial" panose="020B0604020202020204" pitchFamily="34" charset="0"/>
                        </a:rPr>
                        <a:t>EXAMPLE</a:t>
                      </a:r>
                    </a:p>
                    <a:p>
                      <a:r>
                        <a:rPr lang="en-GB" sz="1600" b="1">
                          <a:solidFill>
                            <a:schemeClr val="bg1"/>
                          </a:solidFill>
                          <a:latin typeface="Arial" panose="020B0604020202020204" pitchFamily="34" charset="0"/>
                          <a:cs typeface="Arial" panose="020B0604020202020204" pitchFamily="34" charset="0"/>
                        </a:rPr>
                        <a:t>MEASURES</a:t>
                      </a:r>
                    </a:p>
                  </a:txBody>
                  <a:tcPr anchor="ctr">
                    <a:solidFill>
                      <a:srgbClr val="54436A"/>
                    </a:solidFill>
                  </a:tcPr>
                </a:tc>
                <a:tc>
                  <a:txBody>
                    <a:bodyPr/>
                    <a:lstStyle/>
                    <a:p>
                      <a:r>
                        <a:rPr lang="en-GB" sz="1600">
                          <a:solidFill>
                            <a:schemeClr val="bg1"/>
                          </a:solidFill>
                          <a:latin typeface="Arial" panose="020B0604020202020204" pitchFamily="34" charset="0"/>
                          <a:cs typeface="Arial" panose="020B0604020202020204" pitchFamily="34" charset="0"/>
                        </a:rPr>
                        <a:t>ENERGY </a:t>
                      </a:r>
                    </a:p>
                    <a:p>
                      <a:r>
                        <a:rPr lang="en-GB" sz="1600">
                          <a:solidFill>
                            <a:schemeClr val="bg1"/>
                          </a:solidFill>
                          <a:latin typeface="Arial" panose="020B0604020202020204" pitchFamily="34" charset="0"/>
                          <a:cs typeface="Arial" panose="020B0604020202020204" pitchFamily="34" charset="0"/>
                        </a:rPr>
                        <a:t>EFFICIENCY</a:t>
                      </a:r>
                    </a:p>
                    <a:p>
                      <a:pPr marL="0" indent="0">
                        <a:buFont typeface="Arial" panose="020B0604020202020204" pitchFamily="34" charset="0"/>
                        <a:buNone/>
                      </a:pPr>
                      <a:endParaRPr lang="en-GB" sz="1200" b="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0">
                          <a:solidFill>
                            <a:schemeClr val="accent3"/>
                          </a:solidFill>
                          <a:latin typeface="Arial" panose="020B0604020202020204" pitchFamily="34" charset="0"/>
                          <a:cs typeface="Arial" panose="020B0604020202020204" pitchFamily="34" charset="0"/>
                        </a:rPr>
                        <a:t>Heating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chemeClr val="accent3"/>
                          </a:solidFill>
                          <a:latin typeface="Arial" panose="020B0604020202020204" pitchFamily="34" charset="0"/>
                          <a:cs typeface="Arial" panose="020B0604020202020204" pitchFamily="34" charset="0"/>
                        </a:rPr>
                        <a:t>Lighting</a:t>
                      </a:r>
                    </a:p>
                    <a:p>
                      <a:pPr marL="171450" indent="-171450">
                        <a:buFont typeface="Arial" panose="020B0604020202020204" pitchFamily="34" charset="0"/>
                        <a:buChar char="•"/>
                      </a:pPr>
                      <a:r>
                        <a:rPr lang="en-GB" sz="1200" b="0">
                          <a:solidFill>
                            <a:schemeClr val="bg1"/>
                          </a:solidFill>
                          <a:latin typeface="Arial" panose="020B0604020202020204" pitchFamily="34" charset="0"/>
                          <a:cs typeface="Arial" panose="020B0604020202020204" pitchFamily="34" charset="0"/>
                        </a:rPr>
                        <a:t>Ventilation</a:t>
                      </a:r>
                    </a:p>
                    <a:p>
                      <a:pPr marL="171450" indent="-171450">
                        <a:buFont typeface="Arial" panose="020B0604020202020204" pitchFamily="34" charset="0"/>
                        <a:buChar char="•"/>
                      </a:pPr>
                      <a:r>
                        <a:rPr lang="en-GB" sz="1200" b="0">
                          <a:solidFill>
                            <a:schemeClr val="accent3"/>
                          </a:solidFill>
                          <a:latin typeface="Arial" panose="020B0604020202020204" pitchFamily="34" charset="0"/>
                          <a:cs typeface="Arial" panose="020B0604020202020204" pitchFamily="34" charset="0"/>
                        </a:rPr>
                        <a:t>Insulation</a:t>
                      </a:r>
                    </a:p>
                    <a:p>
                      <a:pPr marL="171450" indent="-171450">
                        <a:buFont typeface="Arial" panose="020B0604020202020204" pitchFamily="34" charset="0"/>
                        <a:buChar char="•"/>
                      </a:pPr>
                      <a:r>
                        <a:rPr lang="en-GB" sz="1200" b="0">
                          <a:solidFill>
                            <a:schemeClr val="accent3"/>
                          </a:solidFill>
                          <a:latin typeface="Arial" panose="020B0604020202020204" pitchFamily="34" charset="0"/>
                          <a:cs typeface="Arial" panose="020B0604020202020204" pitchFamily="34" charset="0"/>
                        </a:rPr>
                        <a:t>Draughtproofing</a:t>
                      </a:r>
                    </a:p>
                    <a:p>
                      <a:pPr marL="171450" indent="-171450">
                        <a:buFont typeface="Arial" panose="020B0604020202020204" pitchFamily="34" charset="0"/>
                        <a:buChar char="•"/>
                      </a:pPr>
                      <a:r>
                        <a:rPr lang="en-GB" sz="1200" b="0">
                          <a:solidFill>
                            <a:schemeClr val="accent3"/>
                          </a:solidFill>
                          <a:latin typeface="Arial" panose="020B0604020202020204" pitchFamily="34" charset="0"/>
                          <a:cs typeface="Arial" panose="020B0604020202020204" pitchFamily="34" charset="0"/>
                        </a:rPr>
                        <a:t>Double glazing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chemeClr val="bg1"/>
                          </a:solidFill>
                          <a:latin typeface="Arial" panose="020B0604020202020204" pitchFamily="34" charset="0"/>
                          <a:cs typeface="Arial" panose="020B0604020202020204" pitchFamily="34" charset="0"/>
                        </a:rPr>
                        <a:t>Refrigeration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chemeClr val="bg1"/>
                          </a:solidFill>
                          <a:latin typeface="Arial" panose="020B0604020202020204" pitchFamily="34" charset="0"/>
                          <a:cs typeface="Arial" panose="020B0604020202020204" pitchFamily="34" charset="0"/>
                        </a:rPr>
                        <a:t>BMS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chemeClr val="bg1"/>
                          </a:solidFill>
                          <a:latin typeface="Arial" panose="020B0604020202020204" pitchFamily="34" charset="0"/>
                          <a:cs typeface="Arial" panose="020B0604020202020204" pitchFamily="34" charset="0"/>
                        </a:rPr>
                        <a:t>Voltage optimisation</a:t>
                      </a:r>
                    </a:p>
                    <a:p>
                      <a:pPr marL="171450" indent="-171450">
                        <a:buFont typeface="Arial" panose="020B0604020202020204" pitchFamily="34" charset="0"/>
                        <a:buChar char="•"/>
                      </a:pPr>
                      <a:r>
                        <a:rPr lang="en-GB" sz="1200" b="0">
                          <a:solidFill>
                            <a:schemeClr val="bg1"/>
                          </a:solidFill>
                          <a:latin typeface="Arial" panose="020B0604020202020204" pitchFamily="34" charset="0"/>
                          <a:cs typeface="Arial" panose="020B0604020202020204" pitchFamily="34" charset="0"/>
                        </a:rPr>
                        <a:t>IT equipment</a:t>
                      </a:r>
                    </a:p>
                  </a:txBody>
                  <a:tcPr>
                    <a:solidFill>
                      <a:srgbClr val="54436A"/>
                    </a:solidFill>
                  </a:tcPr>
                </a:tc>
                <a:tc>
                  <a:txBody>
                    <a:bodyPr/>
                    <a:lstStyle/>
                    <a:p>
                      <a:r>
                        <a:rPr lang="en-GB" sz="1600">
                          <a:solidFill>
                            <a:schemeClr val="bg1"/>
                          </a:solidFill>
                          <a:latin typeface="Arial" panose="020B0604020202020204" pitchFamily="34" charset="0"/>
                          <a:cs typeface="Arial" panose="020B0604020202020204" pitchFamily="34" charset="0"/>
                        </a:rPr>
                        <a:t>RENEWABLE </a:t>
                      </a:r>
                      <a:br>
                        <a:rPr lang="en-GB" sz="1600">
                          <a:solidFill>
                            <a:schemeClr val="bg1"/>
                          </a:solidFill>
                          <a:latin typeface="Arial" panose="020B0604020202020204" pitchFamily="34" charset="0"/>
                          <a:cs typeface="Arial" panose="020B0604020202020204" pitchFamily="34" charset="0"/>
                        </a:rPr>
                      </a:br>
                      <a:r>
                        <a:rPr lang="en-GB" sz="1600">
                          <a:solidFill>
                            <a:schemeClr val="bg1"/>
                          </a:solidFill>
                          <a:latin typeface="Arial" panose="020B0604020202020204" pitchFamily="34" charset="0"/>
                          <a:cs typeface="Arial" panose="020B0604020202020204" pitchFamily="34" charset="0"/>
                        </a:rPr>
                        <a:t>HEAT</a:t>
                      </a:r>
                    </a:p>
                    <a:p>
                      <a:pPr marL="0" indent="0">
                        <a:buFont typeface="Arial" panose="020B0604020202020204" pitchFamily="34" charset="0"/>
                        <a:buNone/>
                      </a:pPr>
                      <a:endParaRPr lang="en-GB" sz="1200" b="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0">
                          <a:solidFill>
                            <a:schemeClr val="bg1"/>
                          </a:solidFill>
                          <a:latin typeface="Arial" panose="020B0604020202020204" pitchFamily="34" charset="0"/>
                          <a:cs typeface="Arial" panose="020B0604020202020204" pitchFamily="34" charset="0"/>
                        </a:rPr>
                        <a:t>Ground source heat pump</a:t>
                      </a:r>
                    </a:p>
                    <a:p>
                      <a:pPr marL="171450" indent="-171450">
                        <a:buFont typeface="Arial" panose="020B0604020202020204" pitchFamily="34" charset="0"/>
                        <a:buChar char="•"/>
                      </a:pPr>
                      <a:r>
                        <a:rPr lang="en-GB" sz="1200" b="0">
                          <a:solidFill>
                            <a:schemeClr val="bg1"/>
                          </a:solidFill>
                          <a:latin typeface="Arial" panose="020B0604020202020204" pitchFamily="34" charset="0"/>
                          <a:cs typeface="Arial" panose="020B0604020202020204" pitchFamily="34" charset="0"/>
                        </a:rPr>
                        <a:t>Water source heat pump</a:t>
                      </a:r>
                    </a:p>
                    <a:p>
                      <a:pPr marL="171450" indent="-171450">
                        <a:buFont typeface="Arial" panose="020B0604020202020204" pitchFamily="34" charset="0"/>
                        <a:buChar char="•"/>
                      </a:pPr>
                      <a:r>
                        <a:rPr lang="en-GB" sz="1200" b="0">
                          <a:solidFill>
                            <a:schemeClr val="accent3"/>
                          </a:solidFill>
                          <a:latin typeface="Arial" panose="020B0604020202020204" pitchFamily="34" charset="0"/>
                          <a:cs typeface="Arial" panose="020B0604020202020204" pitchFamily="34" charset="0"/>
                        </a:rPr>
                        <a:t>Air source heat pump</a:t>
                      </a:r>
                    </a:p>
                    <a:p>
                      <a:pPr marL="171450" indent="-171450">
                        <a:buFont typeface="Arial" panose="020B0604020202020204" pitchFamily="34" charset="0"/>
                        <a:buChar char="•"/>
                      </a:pPr>
                      <a:r>
                        <a:rPr lang="en-GB" sz="1200" b="0">
                          <a:solidFill>
                            <a:schemeClr val="bg1"/>
                          </a:solidFill>
                          <a:latin typeface="Arial" panose="020B0604020202020204" pitchFamily="34" charset="0"/>
                          <a:cs typeface="Arial" panose="020B0604020202020204" pitchFamily="34" charset="0"/>
                        </a:rPr>
                        <a:t>Biomass boiler</a:t>
                      </a:r>
                    </a:p>
                    <a:p>
                      <a:pPr marL="171450" indent="-171450" algn="l" defTabSz="914400" rtl="0" eaLnBrk="1" latinLnBrk="0" hangingPunct="1">
                        <a:buFont typeface="Arial" panose="020B0604020202020204" pitchFamily="34" charset="0"/>
                        <a:buChar char="•"/>
                      </a:pPr>
                      <a:r>
                        <a:rPr lang="en-GB" sz="1200" b="0" kern="1200">
                          <a:solidFill>
                            <a:schemeClr val="bg1"/>
                          </a:solidFill>
                          <a:latin typeface="Arial" panose="020B0604020202020204" pitchFamily="34" charset="0"/>
                          <a:ea typeface="+mn-ea"/>
                          <a:cs typeface="Arial" panose="020B0604020202020204" pitchFamily="34" charset="0"/>
                        </a:rPr>
                        <a:t>Solar thermal</a:t>
                      </a:r>
                    </a:p>
                  </a:txBody>
                  <a:tcPr>
                    <a:solidFill>
                      <a:srgbClr val="54436A"/>
                    </a:solidFill>
                  </a:tcPr>
                </a:tc>
                <a:tc>
                  <a:txBody>
                    <a:bodyPr/>
                    <a:lstStyle/>
                    <a:p>
                      <a:r>
                        <a:rPr lang="en-GB" sz="1600">
                          <a:solidFill>
                            <a:schemeClr val="bg1"/>
                          </a:solidFill>
                          <a:latin typeface="Arial" panose="020B0604020202020204" pitchFamily="34" charset="0"/>
                          <a:cs typeface="Arial" panose="020B0604020202020204" pitchFamily="34" charset="0"/>
                        </a:rPr>
                        <a:t>OTHER </a:t>
                      </a:r>
                      <a:br>
                        <a:rPr lang="en-GB" sz="1600">
                          <a:solidFill>
                            <a:schemeClr val="bg1"/>
                          </a:solidFill>
                          <a:latin typeface="Arial" panose="020B0604020202020204" pitchFamily="34" charset="0"/>
                          <a:cs typeface="Arial" panose="020B0604020202020204" pitchFamily="34" charset="0"/>
                        </a:rPr>
                      </a:br>
                      <a:r>
                        <a:rPr lang="en-GB" sz="1600">
                          <a:solidFill>
                            <a:schemeClr val="bg1"/>
                          </a:solidFill>
                          <a:latin typeface="Arial" panose="020B0604020202020204" pitchFamily="34" charset="0"/>
                          <a:cs typeface="Arial" panose="020B0604020202020204" pitchFamily="34" charset="0"/>
                        </a:rPr>
                        <a:t>RENEWABLES</a:t>
                      </a:r>
                    </a:p>
                    <a:p>
                      <a:endParaRPr lang="en-GB" sz="40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700" b="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0" kern="1200">
                          <a:solidFill>
                            <a:schemeClr val="accent3"/>
                          </a:solidFill>
                          <a:latin typeface="Arial" panose="020B0604020202020204" pitchFamily="34" charset="0"/>
                          <a:ea typeface="+mn-ea"/>
                          <a:cs typeface="Arial" panose="020B0604020202020204" pitchFamily="34" charset="0"/>
                        </a:rPr>
                        <a:t>Wind turbine</a:t>
                      </a:r>
                    </a:p>
                    <a:p>
                      <a:pPr marL="171450" indent="-171450">
                        <a:buFont typeface="Arial" panose="020B0604020202020204" pitchFamily="34" charset="0"/>
                        <a:buChar char="•"/>
                      </a:pPr>
                      <a:r>
                        <a:rPr lang="en-GB" sz="1200" b="0" kern="1200">
                          <a:solidFill>
                            <a:schemeClr val="accent3"/>
                          </a:solidFill>
                          <a:latin typeface="Arial" panose="020B0604020202020204" pitchFamily="34" charset="0"/>
                          <a:ea typeface="+mn-ea"/>
                          <a:cs typeface="Arial" panose="020B0604020202020204" pitchFamily="34" charset="0"/>
                        </a:rPr>
                        <a:t>Micro-hydro</a:t>
                      </a:r>
                    </a:p>
                    <a:p>
                      <a:pPr marL="171450" indent="-171450">
                        <a:buFont typeface="Arial" panose="020B0604020202020204" pitchFamily="34" charset="0"/>
                        <a:buChar char="•"/>
                      </a:pPr>
                      <a:r>
                        <a:rPr lang="en-GB" sz="1200" b="0">
                          <a:solidFill>
                            <a:schemeClr val="bg1"/>
                          </a:solidFill>
                          <a:latin typeface="Arial" panose="020B0604020202020204" pitchFamily="34" charset="0"/>
                          <a:cs typeface="Arial" panose="020B0604020202020204" pitchFamily="34" charset="0"/>
                        </a:rPr>
                        <a:t>Biomass room heaters </a:t>
                      </a:r>
                      <a:br>
                        <a:rPr lang="en-GB" sz="1200" b="0">
                          <a:solidFill>
                            <a:schemeClr val="bg1"/>
                          </a:solidFill>
                          <a:latin typeface="Arial" panose="020B0604020202020204" pitchFamily="34" charset="0"/>
                          <a:cs typeface="Arial" panose="020B0604020202020204" pitchFamily="34" charset="0"/>
                        </a:rPr>
                      </a:br>
                      <a:r>
                        <a:rPr lang="en-GB" sz="1200" b="0">
                          <a:solidFill>
                            <a:schemeClr val="bg1"/>
                          </a:solidFill>
                          <a:latin typeface="Arial" panose="020B0604020202020204" pitchFamily="34" charset="0"/>
                          <a:cs typeface="Arial" panose="020B0604020202020204" pitchFamily="34" charset="0"/>
                        </a:rPr>
                        <a:t>(with radiators)</a:t>
                      </a:r>
                    </a:p>
                    <a:p>
                      <a:pPr marL="171450" indent="-171450">
                        <a:buFont typeface="Arial" panose="020B0604020202020204" pitchFamily="34" charset="0"/>
                        <a:buChar char="•"/>
                      </a:pPr>
                      <a:r>
                        <a:rPr lang="en-GB" sz="1200" b="0">
                          <a:solidFill>
                            <a:schemeClr val="bg1"/>
                          </a:solidFill>
                          <a:latin typeface="Arial" panose="020B0604020202020204" pitchFamily="34" charset="0"/>
                          <a:cs typeface="Arial" panose="020B0604020202020204" pitchFamily="34" charset="0"/>
                        </a:rPr>
                        <a:t>Combined heat and power with biomass</a:t>
                      </a:r>
                    </a:p>
                    <a:p>
                      <a:pPr marL="171450" indent="-171450">
                        <a:buFont typeface="Arial" panose="020B0604020202020204" pitchFamily="34" charset="0"/>
                        <a:buChar char="•"/>
                      </a:pPr>
                      <a:r>
                        <a:rPr lang="en-GB" sz="1200" b="0">
                          <a:solidFill>
                            <a:schemeClr val="bg1"/>
                          </a:solidFill>
                          <a:latin typeface="Arial" panose="020B0604020202020204" pitchFamily="34" charset="0"/>
                          <a:cs typeface="Arial" panose="020B0604020202020204" pitchFamily="34" charset="0"/>
                        </a:rPr>
                        <a:t>Anaerobic digestion</a:t>
                      </a:r>
                    </a:p>
                    <a:p>
                      <a:pPr marL="0" indent="0">
                        <a:buFont typeface="Arial" panose="020B0604020202020204" pitchFamily="34" charset="0"/>
                        <a:buNone/>
                      </a:pPr>
                      <a:endParaRPr lang="en-GB" sz="1000">
                        <a:solidFill>
                          <a:schemeClr val="bg1"/>
                        </a:solidFill>
                        <a:latin typeface="Arial" panose="020B0604020202020204" pitchFamily="34" charset="0"/>
                        <a:cs typeface="Arial" panose="020B0604020202020204" pitchFamily="34" charset="0"/>
                      </a:endParaRPr>
                    </a:p>
                  </a:txBody>
                  <a:tcPr>
                    <a:solidFill>
                      <a:srgbClr val="54436A"/>
                    </a:solidFill>
                  </a:tcPr>
                </a:tc>
                <a:extLst>
                  <a:ext uri="{0D108BD9-81ED-4DB2-BD59-A6C34878D82A}">
                    <a16:rowId xmlns:a16="http://schemas.microsoft.com/office/drawing/2014/main" val="1975339967"/>
                  </a:ext>
                </a:extLst>
              </a:tr>
              <a:tr h="667125">
                <a:tc>
                  <a:txBody>
                    <a:bodyPr/>
                    <a:lstStyle/>
                    <a:p>
                      <a:r>
                        <a:rPr lang="en-GB" sz="1400" b="1">
                          <a:solidFill>
                            <a:schemeClr val="bg1"/>
                          </a:solidFill>
                          <a:latin typeface="Arial" panose="020B0604020202020204" pitchFamily="34" charset="0"/>
                          <a:cs typeface="Arial" panose="020B0604020202020204" pitchFamily="34" charset="0"/>
                        </a:rPr>
                        <a:t>INTEREST RATE</a:t>
                      </a:r>
                    </a:p>
                  </a:txBody>
                  <a:tcPr anchor="ctr">
                    <a:solidFill>
                      <a:srgbClr val="54436A"/>
                    </a:solidFill>
                  </a:tcPr>
                </a:tc>
                <a:tc>
                  <a:txBody>
                    <a:bodyPr/>
                    <a:lstStyle/>
                    <a:p>
                      <a:pPr algn="ctr"/>
                      <a:r>
                        <a:rPr lang="en-GB" sz="1400" b="1">
                          <a:solidFill>
                            <a:srgbClr val="54436A"/>
                          </a:solidFill>
                          <a:latin typeface="Arial" panose="020B0604020202020204" pitchFamily="34" charset="0"/>
                          <a:cs typeface="Arial" panose="020B0604020202020204" pitchFamily="34" charset="0"/>
                        </a:rPr>
                        <a:t>0%</a:t>
                      </a:r>
                    </a:p>
                  </a:txBody>
                  <a:tcPr anchor="ctr">
                    <a:solidFill>
                      <a:schemeClr val="bg1">
                        <a:lumMod val="85000"/>
                      </a:schemeClr>
                    </a:solidFill>
                  </a:tcPr>
                </a:tc>
                <a:tc>
                  <a:txBody>
                    <a:bodyPr/>
                    <a:lstStyle/>
                    <a:p>
                      <a:pPr algn="ctr"/>
                      <a:r>
                        <a:rPr lang="en-GB" sz="1400" b="1">
                          <a:solidFill>
                            <a:srgbClr val="54436A"/>
                          </a:solidFill>
                          <a:latin typeface="Arial" panose="020B0604020202020204" pitchFamily="34" charset="0"/>
                          <a:cs typeface="Arial" panose="020B0604020202020204" pitchFamily="34" charset="0"/>
                        </a:rPr>
                        <a:t>0%</a:t>
                      </a:r>
                    </a:p>
                  </a:txBody>
                  <a:tcPr anchor="ctr">
                    <a:solidFill>
                      <a:schemeClr val="bg1">
                        <a:lumMod val="85000"/>
                      </a:schemeClr>
                    </a:solidFill>
                  </a:tcPr>
                </a:tc>
                <a:tc>
                  <a:txBody>
                    <a:bodyPr/>
                    <a:lstStyle/>
                    <a:p>
                      <a:pPr algn="ctr"/>
                      <a:r>
                        <a:rPr lang="en-GB" sz="1400" b="1">
                          <a:solidFill>
                            <a:srgbClr val="54436A"/>
                          </a:solidFill>
                          <a:latin typeface="Arial" panose="020B0604020202020204" pitchFamily="34" charset="0"/>
                          <a:cs typeface="Arial" panose="020B0604020202020204" pitchFamily="34" charset="0"/>
                        </a:rPr>
                        <a:t>0%</a:t>
                      </a:r>
                    </a:p>
                  </a:txBody>
                  <a:tcPr anchor="ctr">
                    <a:solidFill>
                      <a:schemeClr val="bg1">
                        <a:lumMod val="85000"/>
                      </a:schemeClr>
                    </a:solidFill>
                  </a:tcPr>
                </a:tc>
                <a:extLst>
                  <a:ext uri="{0D108BD9-81ED-4DB2-BD59-A6C34878D82A}">
                    <a16:rowId xmlns:a16="http://schemas.microsoft.com/office/drawing/2014/main" val="3415479544"/>
                  </a:ext>
                </a:extLst>
              </a:tr>
              <a:tr h="667125">
                <a:tc>
                  <a:txBody>
                    <a:bodyPr/>
                    <a:lstStyle/>
                    <a:p>
                      <a:r>
                        <a:rPr lang="en-GB" sz="1400" b="1">
                          <a:solidFill>
                            <a:schemeClr val="bg1"/>
                          </a:solidFill>
                          <a:latin typeface="Arial" panose="020B0604020202020204" pitchFamily="34" charset="0"/>
                          <a:cs typeface="Arial" panose="020B0604020202020204" pitchFamily="34" charset="0"/>
                        </a:rPr>
                        <a:t>CASHBACK GRANT</a:t>
                      </a:r>
                    </a:p>
                  </a:txBody>
                  <a:tcPr anchor="ctr">
                    <a:solidFill>
                      <a:srgbClr val="54436A"/>
                    </a:solidFill>
                  </a:tcPr>
                </a:tc>
                <a:tc>
                  <a:txBody>
                    <a:bodyPr/>
                    <a:lstStyle/>
                    <a:p>
                      <a:pPr algn="ctr"/>
                      <a:r>
                        <a:rPr lang="en-GB" sz="1400" b="1">
                          <a:solidFill>
                            <a:srgbClr val="54436A"/>
                          </a:solidFill>
                          <a:latin typeface="Arial" panose="020B0604020202020204" pitchFamily="34" charset="0"/>
                          <a:cs typeface="Arial" panose="020B0604020202020204" pitchFamily="34" charset="0"/>
                        </a:rPr>
                        <a:t>75%</a:t>
                      </a:r>
                    </a:p>
                  </a:txBody>
                  <a:tcPr anchor="ctr">
                    <a:solidFill>
                      <a:schemeClr val="bg1">
                        <a:lumMod val="85000"/>
                      </a:schemeClr>
                    </a:solidFill>
                  </a:tcPr>
                </a:tc>
                <a:tc>
                  <a:txBody>
                    <a:bodyPr/>
                    <a:lstStyle/>
                    <a:p>
                      <a:pPr algn="ctr"/>
                      <a:r>
                        <a:rPr lang="en-GB" sz="1400" b="1">
                          <a:solidFill>
                            <a:srgbClr val="54436A"/>
                          </a:solidFill>
                          <a:latin typeface="Arial" panose="020B0604020202020204" pitchFamily="34" charset="0"/>
                          <a:cs typeface="Arial" panose="020B0604020202020204" pitchFamily="34" charset="0"/>
                        </a:rPr>
                        <a:t>75%</a:t>
                      </a:r>
                    </a:p>
                  </a:txBody>
                  <a:tcPr anchor="ctr">
                    <a:solidFill>
                      <a:schemeClr val="bg1">
                        <a:lumMod val="85000"/>
                      </a:schemeClr>
                    </a:solidFill>
                  </a:tcPr>
                </a:tc>
                <a:tc>
                  <a:txBody>
                    <a:bodyPr/>
                    <a:lstStyle/>
                    <a:p>
                      <a:pPr algn="ctr"/>
                      <a:r>
                        <a:rPr lang="en-GB" sz="1400" b="1" kern="1200">
                          <a:solidFill>
                            <a:srgbClr val="54436A"/>
                          </a:solidFill>
                          <a:latin typeface="Arial" panose="020B0604020202020204" pitchFamily="34" charset="0"/>
                          <a:ea typeface="+mn-ea"/>
                          <a:cs typeface="Arial" panose="020B0604020202020204" pitchFamily="34" charset="0"/>
                        </a:rPr>
                        <a:t>0%</a:t>
                      </a:r>
                    </a:p>
                  </a:txBody>
                  <a:tcPr anchor="ctr">
                    <a:solidFill>
                      <a:schemeClr val="bg1">
                        <a:lumMod val="85000"/>
                      </a:schemeClr>
                    </a:solidFill>
                  </a:tcPr>
                </a:tc>
                <a:extLst>
                  <a:ext uri="{0D108BD9-81ED-4DB2-BD59-A6C34878D82A}">
                    <a16:rowId xmlns:a16="http://schemas.microsoft.com/office/drawing/2014/main" val="2638093741"/>
                  </a:ext>
                </a:extLst>
              </a:tr>
              <a:tr h="667125">
                <a:tc>
                  <a:txBody>
                    <a:bodyPr/>
                    <a:lstStyle/>
                    <a:p>
                      <a:r>
                        <a:rPr lang="en-GB" sz="1400" b="1">
                          <a:solidFill>
                            <a:schemeClr val="bg1"/>
                          </a:solidFill>
                          <a:latin typeface="Arial" panose="020B0604020202020204" pitchFamily="34" charset="0"/>
                          <a:cs typeface="Arial" panose="020B0604020202020204" pitchFamily="34" charset="0"/>
                        </a:rPr>
                        <a:t>MAXIMUM CASHBACK</a:t>
                      </a:r>
                    </a:p>
                  </a:txBody>
                  <a:tcPr anchor="ctr">
                    <a:solidFill>
                      <a:srgbClr val="54436A"/>
                    </a:solidFill>
                  </a:tcPr>
                </a:tc>
                <a:tc>
                  <a:txBody>
                    <a:bodyPr/>
                    <a:lstStyle/>
                    <a:p>
                      <a:pPr algn="ctr"/>
                      <a:r>
                        <a:rPr lang="en-GB" sz="1400" b="1">
                          <a:solidFill>
                            <a:srgbClr val="54436A"/>
                          </a:solidFill>
                          <a:latin typeface="Arial" panose="020B0604020202020204" pitchFamily="34" charset="0"/>
                          <a:cs typeface="Arial" panose="020B0604020202020204" pitchFamily="34" charset="0"/>
                        </a:rPr>
                        <a:t>£20,000</a:t>
                      </a:r>
                    </a:p>
                  </a:txBody>
                  <a:tcPr anchor="ctr">
                    <a:solidFill>
                      <a:schemeClr val="bg1">
                        <a:lumMod val="85000"/>
                      </a:schemeClr>
                    </a:solidFill>
                  </a:tcPr>
                </a:tc>
                <a:tc>
                  <a:txBody>
                    <a:bodyPr/>
                    <a:lstStyle/>
                    <a:p>
                      <a:pPr algn="ctr"/>
                      <a:r>
                        <a:rPr lang="en-GB" sz="1400" b="1">
                          <a:solidFill>
                            <a:srgbClr val="54436A"/>
                          </a:solidFill>
                          <a:latin typeface="Arial" panose="020B0604020202020204" pitchFamily="34" charset="0"/>
                          <a:cs typeface="Arial" panose="020B0604020202020204" pitchFamily="34" charset="0"/>
                        </a:rPr>
                        <a:t>£10,000</a:t>
                      </a:r>
                    </a:p>
                  </a:txBody>
                  <a:tcPr anchor="ctr">
                    <a:solidFill>
                      <a:schemeClr val="bg1">
                        <a:lumMod val="85000"/>
                      </a:schemeClr>
                    </a:solidFill>
                  </a:tcPr>
                </a:tc>
                <a:tc>
                  <a:txBody>
                    <a:bodyPr/>
                    <a:lstStyle/>
                    <a:p>
                      <a:pPr algn="ctr"/>
                      <a:r>
                        <a:rPr lang="en-GB" sz="1400" b="1">
                          <a:solidFill>
                            <a:srgbClr val="54436A"/>
                          </a:solidFill>
                          <a:latin typeface="Arial" panose="020B0604020202020204" pitchFamily="34" charset="0"/>
                          <a:cs typeface="Arial" panose="020B0604020202020204" pitchFamily="34" charset="0"/>
                        </a:rPr>
                        <a:t>£0</a:t>
                      </a:r>
                    </a:p>
                  </a:txBody>
                  <a:tcPr anchor="ctr">
                    <a:solidFill>
                      <a:schemeClr val="bg1">
                        <a:lumMod val="85000"/>
                      </a:schemeClr>
                    </a:solidFill>
                  </a:tcPr>
                </a:tc>
                <a:extLst>
                  <a:ext uri="{0D108BD9-81ED-4DB2-BD59-A6C34878D82A}">
                    <a16:rowId xmlns:a16="http://schemas.microsoft.com/office/drawing/2014/main" val="2300109989"/>
                  </a:ext>
                </a:extLst>
              </a:tr>
              <a:tr h="667125">
                <a:tc>
                  <a:txBody>
                    <a:bodyPr/>
                    <a:lstStyle/>
                    <a:p>
                      <a:r>
                        <a:rPr lang="en-GB" sz="1400" b="1">
                          <a:solidFill>
                            <a:schemeClr val="bg1"/>
                          </a:solidFill>
                          <a:latin typeface="Arial" panose="020B0604020202020204" pitchFamily="34" charset="0"/>
                          <a:cs typeface="Arial" panose="020B0604020202020204" pitchFamily="34" charset="0"/>
                        </a:rPr>
                        <a:t>LOAN VALUE</a:t>
                      </a:r>
                    </a:p>
                  </a:txBody>
                  <a:tcPr anchor="ctr">
                    <a:solidFill>
                      <a:srgbClr val="54436A"/>
                    </a:solidFill>
                  </a:tcPr>
                </a:tc>
                <a:tc gridSpan="3">
                  <a:txBody>
                    <a:bodyPr/>
                    <a:lstStyle/>
                    <a:p>
                      <a:pPr algn="ctr"/>
                      <a:r>
                        <a:rPr lang="en-GB" sz="1400" b="1">
                          <a:solidFill>
                            <a:srgbClr val="54436A"/>
                          </a:solidFill>
                          <a:latin typeface="Arial" panose="020B0604020202020204" pitchFamily="34" charset="0"/>
                          <a:cs typeface="Arial" panose="020B0604020202020204" pitchFamily="34" charset="0"/>
                        </a:rPr>
                        <a:t>Up to £100,000 (with 8 year repayment)</a:t>
                      </a:r>
                    </a:p>
                  </a:txBody>
                  <a:tcPr anchor="ctr">
                    <a:solidFill>
                      <a:schemeClr val="bg1">
                        <a:lumMod val="85000"/>
                      </a:schemeClr>
                    </a:solidFill>
                  </a:tcPr>
                </a:tc>
                <a:tc hMerge="1">
                  <a:txBody>
                    <a:bodyPr/>
                    <a:lstStyle/>
                    <a:p>
                      <a:pPr algn="ctr"/>
                      <a:endParaRPr lang="en-GB" sz="1400">
                        <a:solidFill>
                          <a:schemeClr val="tx1">
                            <a:lumMod val="50000"/>
                            <a:lumOff val="50000"/>
                          </a:schemeClr>
                        </a:solidFill>
                        <a:latin typeface="Arial" panose="020B0604020202020204" pitchFamily="34" charset="0"/>
                        <a:cs typeface="Arial" panose="020B0604020202020204" pitchFamily="34" charset="0"/>
                      </a:endParaRPr>
                    </a:p>
                  </a:txBody>
                  <a:tcPr anchor="ctr">
                    <a:solidFill>
                      <a:schemeClr val="bg1">
                        <a:lumMod val="85000"/>
                      </a:schemeClr>
                    </a:solidFill>
                  </a:tcPr>
                </a:tc>
                <a:tc hMerge="1">
                  <a:txBody>
                    <a:bodyPr/>
                    <a:lstStyle/>
                    <a:p>
                      <a:pPr algn="ctr"/>
                      <a:endParaRPr lang="en-GB" sz="1400">
                        <a:solidFill>
                          <a:schemeClr val="tx1">
                            <a:lumMod val="50000"/>
                            <a:lumOff val="50000"/>
                          </a:schemeClr>
                        </a:solidFill>
                        <a:latin typeface="Arial" panose="020B0604020202020204" pitchFamily="34" charset="0"/>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2165216152"/>
                  </a:ext>
                </a:extLst>
              </a:tr>
            </a:tbl>
          </a:graphicData>
        </a:graphic>
      </p:graphicFrame>
      <p:sp>
        <p:nvSpPr>
          <p:cNvPr id="10" name="TextBox 3">
            <a:extLst>
              <a:ext uri="{FF2B5EF4-FFF2-40B4-BE49-F238E27FC236}">
                <a16:creationId xmlns:a16="http://schemas.microsoft.com/office/drawing/2014/main" id="{9B7E62E6-59A9-4DEB-98D1-4CAAD03C4F14}"/>
              </a:ext>
            </a:extLst>
          </p:cNvPr>
          <p:cNvSpPr txBox="1">
            <a:spLocks noChangeArrowheads="1"/>
          </p:cNvSpPr>
          <p:nvPr/>
        </p:nvSpPr>
        <p:spPr bwMode="auto">
          <a:xfrm>
            <a:off x="5279911" y="4721878"/>
            <a:ext cx="4285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54436A"/>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1800" b="0" i="0" u="none" strike="noStrike" kern="1200" cap="none" spc="0" normalizeH="0" baseline="0" noProof="0">
              <a:ln>
                <a:noFill/>
              </a:ln>
              <a:solidFill>
                <a:srgbClr val="54436A"/>
              </a:solidFill>
              <a:effectLst/>
              <a:uLnTx/>
              <a:uFillTx/>
              <a:latin typeface="Helvetica"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5767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20D2A0C7-B0B4-496C-A892-EFEDBDC4FE95}"/>
              </a:ext>
            </a:extLst>
          </p:cNvPr>
          <p:cNvPicPr>
            <a:picLocks noChangeAspect="1"/>
          </p:cNvPicPr>
          <p:nvPr/>
        </p:nvPicPr>
        <p:blipFill>
          <a:blip r:embed="rId3"/>
          <a:stretch>
            <a:fillRect/>
          </a:stretch>
        </p:blipFill>
        <p:spPr>
          <a:xfrm>
            <a:off x="5141" y="0"/>
            <a:ext cx="12181717" cy="6858000"/>
          </a:xfrm>
          <a:prstGeom prst="rect">
            <a:avLst/>
          </a:prstGeom>
        </p:spPr>
      </p:pic>
    </p:spTree>
    <p:extLst>
      <p:ext uri="{BB962C8B-B14F-4D97-AF65-F5344CB8AC3E}">
        <p14:creationId xmlns:p14="http://schemas.microsoft.com/office/powerpoint/2010/main" val="1041336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7B40501-844A-5247-AEF5-45170637DD2D}"/>
              </a:ext>
            </a:extLst>
          </p:cNvPr>
          <p:cNvSpPr txBox="1">
            <a:spLocks/>
          </p:cNvSpPr>
          <p:nvPr/>
        </p:nvSpPr>
        <p:spPr>
          <a:xfrm>
            <a:off x="5576047" y="1288488"/>
            <a:ext cx="6026947" cy="3876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spcAft>
                <a:spcPts val="1000"/>
              </a:spcAft>
              <a:buNone/>
            </a:pPr>
            <a:endParaRPr lang="en-KR" sz="1600">
              <a:solidFill>
                <a:srgbClr val="333F48"/>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8E57FE23-251B-5018-78FA-992BDF855126}"/>
              </a:ext>
            </a:extLst>
          </p:cNvPr>
          <p:cNvSpPr txBox="1">
            <a:spLocks/>
          </p:cNvSpPr>
          <p:nvPr/>
        </p:nvSpPr>
        <p:spPr>
          <a:xfrm>
            <a:off x="558774" y="993796"/>
            <a:ext cx="10034546" cy="2309022"/>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a:lstStyle>
          <a:p>
            <a:pPr>
              <a:lnSpc>
                <a:spcPct val="100000"/>
              </a:lnSpc>
            </a:pPr>
            <a:r>
              <a:rPr lang="en-GB" sz="2800" b="1">
                <a:solidFill>
                  <a:srgbClr val="3C2F55"/>
                </a:solidFill>
                <a:latin typeface="Arial" panose="020B0604020202020204" pitchFamily="34" charset="0"/>
                <a:cs typeface="Arial" panose="020B0604020202020204" pitchFamily="34" charset="0"/>
              </a:rPr>
              <a:t>Delivering savings for Scottish SMEs </a:t>
            </a:r>
            <a:endParaRPr lang="en-KR" sz="2800" b="1"/>
          </a:p>
        </p:txBody>
      </p:sp>
      <p:graphicFrame>
        <p:nvGraphicFramePr>
          <p:cNvPr id="13" name="Chart 12">
            <a:extLst>
              <a:ext uri="{FF2B5EF4-FFF2-40B4-BE49-F238E27FC236}">
                <a16:creationId xmlns:a16="http://schemas.microsoft.com/office/drawing/2014/main" id="{B8C4C6DF-43EC-E879-F7D0-EFE4DC98051C}"/>
              </a:ext>
            </a:extLst>
          </p:cNvPr>
          <p:cNvGraphicFramePr/>
          <p:nvPr/>
        </p:nvGraphicFramePr>
        <p:xfrm>
          <a:off x="8147698" y="2596618"/>
          <a:ext cx="2520000" cy="25200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53310860-6D80-41B5-436B-D6CA6544E4E4}"/>
              </a:ext>
            </a:extLst>
          </p:cNvPr>
          <p:cNvSpPr txBox="1"/>
          <p:nvPr/>
        </p:nvSpPr>
        <p:spPr>
          <a:xfrm>
            <a:off x="8089276" y="3483728"/>
            <a:ext cx="2636843" cy="769441"/>
          </a:xfrm>
          <a:prstGeom prst="rect">
            <a:avLst/>
          </a:prstGeom>
          <a:noFill/>
        </p:spPr>
        <p:txBody>
          <a:bodyPr wrap="square" rtlCol="0">
            <a:spAutoFit/>
          </a:bodyPr>
          <a:lstStyle/>
          <a:p>
            <a:pPr algn="ctr"/>
            <a:r>
              <a:rPr lang="en-GB" sz="4400" b="1">
                <a:solidFill>
                  <a:srgbClr val="F2A900"/>
                </a:solidFill>
                <a:latin typeface="Arial" panose="020B0604020202020204" pitchFamily="34" charset="0"/>
                <a:cs typeface="Arial" panose="020B0604020202020204" pitchFamily="34" charset="0"/>
              </a:rPr>
              <a:t>9/10</a:t>
            </a:r>
            <a:endParaRPr lang="en-KR" sz="4400" b="1">
              <a:solidFill>
                <a:srgbClr val="F2A900"/>
              </a:solidFill>
              <a:latin typeface="Arial" panose="020B0604020202020204" pitchFamily="34" charset="0"/>
              <a:cs typeface="Arial" panose="020B0604020202020204" pitchFamily="34" charset="0"/>
            </a:endParaRPr>
          </a:p>
        </p:txBody>
      </p:sp>
      <p:graphicFrame>
        <p:nvGraphicFramePr>
          <p:cNvPr id="16" name="Chart 15">
            <a:extLst>
              <a:ext uri="{FF2B5EF4-FFF2-40B4-BE49-F238E27FC236}">
                <a16:creationId xmlns:a16="http://schemas.microsoft.com/office/drawing/2014/main" id="{1570D950-080F-494F-3C4E-22C005657B17}"/>
              </a:ext>
            </a:extLst>
          </p:cNvPr>
          <p:cNvGraphicFramePr/>
          <p:nvPr/>
        </p:nvGraphicFramePr>
        <p:xfrm>
          <a:off x="4644540" y="2596618"/>
          <a:ext cx="2520000" cy="25200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4796D3D0-AF63-4A69-2122-2DCD78952AF0}"/>
              </a:ext>
            </a:extLst>
          </p:cNvPr>
          <p:cNvSpPr txBox="1"/>
          <p:nvPr/>
        </p:nvSpPr>
        <p:spPr>
          <a:xfrm>
            <a:off x="5116687" y="3493253"/>
            <a:ext cx="1632857" cy="769441"/>
          </a:xfrm>
          <a:prstGeom prst="rect">
            <a:avLst/>
          </a:prstGeom>
          <a:noFill/>
        </p:spPr>
        <p:txBody>
          <a:bodyPr wrap="square" rtlCol="0">
            <a:spAutoFit/>
          </a:bodyPr>
          <a:lstStyle/>
          <a:p>
            <a:pPr algn="ctr"/>
            <a:r>
              <a:rPr lang="en-GB" sz="4400" b="1">
                <a:solidFill>
                  <a:srgbClr val="DF7500"/>
                </a:solidFill>
                <a:latin typeface="Arial" panose="020B0604020202020204" pitchFamily="34" charset="0"/>
                <a:cs typeface="Arial" panose="020B0604020202020204" pitchFamily="34" charset="0"/>
              </a:rPr>
              <a:t>24%</a:t>
            </a:r>
            <a:endParaRPr lang="en-KR" sz="4400" b="1">
              <a:solidFill>
                <a:srgbClr val="DF7500"/>
              </a:solidFill>
              <a:latin typeface="Arial" panose="020B0604020202020204" pitchFamily="34" charset="0"/>
              <a:cs typeface="Arial" panose="020B0604020202020204" pitchFamily="34" charset="0"/>
            </a:endParaRPr>
          </a:p>
        </p:txBody>
      </p:sp>
      <p:pic>
        <p:nvPicPr>
          <p:cNvPr id="20" name="Graphic 19" descr="Magnifying glass with solid fill">
            <a:extLst>
              <a:ext uri="{FF2B5EF4-FFF2-40B4-BE49-F238E27FC236}">
                <a16:creationId xmlns:a16="http://schemas.microsoft.com/office/drawing/2014/main" id="{CA9F5D76-B668-EBF0-D935-A85D5198A5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4540" y="1939796"/>
            <a:ext cx="720000" cy="720000"/>
          </a:xfrm>
          <a:prstGeom prst="rect">
            <a:avLst/>
          </a:prstGeom>
        </p:spPr>
      </p:pic>
      <p:pic>
        <p:nvPicPr>
          <p:cNvPr id="22" name="Graphic 21" descr="Customer review with solid fill">
            <a:extLst>
              <a:ext uri="{FF2B5EF4-FFF2-40B4-BE49-F238E27FC236}">
                <a16:creationId xmlns:a16="http://schemas.microsoft.com/office/drawing/2014/main" id="{88CA3A68-2F07-4AC9-3B68-4BE94B83F9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47698" y="1939796"/>
            <a:ext cx="720000" cy="720000"/>
          </a:xfrm>
          <a:prstGeom prst="rect">
            <a:avLst/>
          </a:prstGeom>
        </p:spPr>
      </p:pic>
      <p:sp>
        <p:nvSpPr>
          <p:cNvPr id="24" name="TextBox 23">
            <a:extLst>
              <a:ext uri="{FF2B5EF4-FFF2-40B4-BE49-F238E27FC236}">
                <a16:creationId xmlns:a16="http://schemas.microsoft.com/office/drawing/2014/main" id="{894E7796-B737-C063-3716-A973182111D6}"/>
              </a:ext>
            </a:extLst>
          </p:cNvPr>
          <p:cNvSpPr txBox="1"/>
          <p:nvPr/>
        </p:nvSpPr>
        <p:spPr>
          <a:xfrm>
            <a:off x="1432770" y="2776618"/>
            <a:ext cx="2160000" cy="2160000"/>
          </a:xfrm>
          <a:prstGeom prst="ellipse">
            <a:avLst/>
          </a:prstGeom>
          <a:solidFill>
            <a:srgbClr val="3F2A56"/>
          </a:solidFill>
        </p:spPr>
        <p:txBody>
          <a:bodyPr wrap="square" rtlCol="0" anchor="ctr">
            <a:noAutofit/>
          </a:bodyPr>
          <a:lstStyle/>
          <a:p>
            <a:pPr algn="ctr"/>
            <a:r>
              <a:rPr lang="en-GB" sz="3200" b="1">
                <a:solidFill>
                  <a:schemeClr val="bg1"/>
                </a:solidFill>
                <a:latin typeface="Arial" panose="020B0604020202020204" pitchFamily="34" charset="0"/>
                <a:cs typeface="Arial" panose="020B0604020202020204" pitchFamily="34" charset="0"/>
              </a:rPr>
              <a:t>£200</a:t>
            </a:r>
            <a:br>
              <a:rPr lang="en-GB" sz="3200" b="1">
                <a:solidFill>
                  <a:schemeClr val="bg1"/>
                </a:solidFill>
                <a:latin typeface="Arial" panose="020B0604020202020204" pitchFamily="34" charset="0"/>
                <a:cs typeface="Arial" panose="020B0604020202020204" pitchFamily="34" charset="0"/>
              </a:rPr>
            </a:br>
            <a:r>
              <a:rPr lang="en-GB" sz="3200" b="1">
                <a:solidFill>
                  <a:schemeClr val="bg1"/>
                </a:solidFill>
                <a:latin typeface="Arial" panose="020B0604020202020204" pitchFamily="34" charset="0"/>
                <a:cs typeface="Arial" panose="020B0604020202020204" pitchFamily="34" charset="0"/>
              </a:rPr>
              <a:t>Million</a:t>
            </a:r>
            <a:endParaRPr lang="en-KR" sz="3200" b="1">
              <a:solidFill>
                <a:schemeClr val="bg1"/>
              </a:solidFill>
              <a:latin typeface="Arial" panose="020B0604020202020204" pitchFamily="34" charset="0"/>
              <a:cs typeface="Arial" panose="020B0604020202020204" pitchFamily="34" charset="0"/>
            </a:endParaRPr>
          </a:p>
        </p:txBody>
      </p:sp>
      <p:sp>
        <p:nvSpPr>
          <p:cNvPr id="25" name="Title 1">
            <a:extLst>
              <a:ext uri="{FF2B5EF4-FFF2-40B4-BE49-F238E27FC236}">
                <a16:creationId xmlns:a16="http://schemas.microsoft.com/office/drawing/2014/main" id="{EDA1B654-2A65-9BBF-37F6-5F3C4B949E44}"/>
              </a:ext>
            </a:extLst>
          </p:cNvPr>
          <p:cNvSpPr txBox="1">
            <a:spLocks/>
          </p:cNvSpPr>
          <p:nvPr/>
        </p:nvSpPr>
        <p:spPr>
          <a:xfrm>
            <a:off x="1967485" y="2025566"/>
            <a:ext cx="1090571" cy="548461"/>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a:lstStyle>
          <a:p>
            <a:pPr algn="ctr">
              <a:lnSpc>
                <a:spcPct val="100000"/>
              </a:lnSpc>
            </a:pPr>
            <a:r>
              <a:rPr lang="en-GB" sz="3600" b="1">
                <a:solidFill>
                  <a:srgbClr val="3F2A56"/>
                </a:solidFill>
                <a:latin typeface="Arial" panose="020B0604020202020204" pitchFamily="34" charset="0"/>
                <a:cs typeface="Arial" panose="020B0604020202020204" pitchFamily="34" charset="0"/>
              </a:rPr>
              <a:t>£££</a:t>
            </a:r>
            <a:endParaRPr lang="en-KR" sz="3600" b="1">
              <a:solidFill>
                <a:srgbClr val="3F2A56"/>
              </a:solidFill>
            </a:endParaRPr>
          </a:p>
        </p:txBody>
      </p:sp>
      <p:sp>
        <p:nvSpPr>
          <p:cNvPr id="26" name="TextBox 25">
            <a:extLst>
              <a:ext uri="{FF2B5EF4-FFF2-40B4-BE49-F238E27FC236}">
                <a16:creationId xmlns:a16="http://schemas.microsoft.com/office/drawing/2014/main" id="{5C428744-2F2D-7DAA-8C01-4FE786058CE7}"/>
              </a:ext>
            </a:extLst>
          </p:cNvPr>
          <p:cNvSpPr txBox="1"/>
          <p:nvPr/>
        </p:nvSpPr>
        <p:spPr>
          <a:xfrm>
            <a:off x="1370261" y="5085640"/>
            <a:ext cx="2285019" cy="584775"/>
          </a:xfrm>
          <a:prstGeom prst="rect">
            <a:avLst/>
          </a:prstGeom>
          <a:noFill/>
        </p:spPr>
        <p:txBody>
          <a:bodyPr wrap="square">
            <a:spAutoFit/>
          </a:bodyPr>
          <a:lstStyle/>
          <a:p>
            <a:pPr algn="ctr"/>
            <a:r>
              <a:rPr lang="en-GB" sz="1600">
                <a:solidFill>
                  <a:srgbClr val="3F2A56"/>
                </a:solidFill>
                <a:latin typeface="Arial" panose="020B0604020202020204" pitchFamily="34" charset="0"/>
                <a:ea typeface="Verdana" panose="020B0604030504040204" pitchFamily="34" charset="0"/>
                <a:cs typeface="Arial" panose="020B0604020202020204" pitchFamily="34" charset="0"/>
              </a:rPr>
              <a:t>Savings identified </a:t>
            </a:r>
            <a:br>
              <a:rPr lang="en-GB" sz="1600">
                <a:solidFill>
                  <a:srgbClr val="3F2A56"/>
                </a:solidFill>
                <a:latin typeface="Arial" panose="020B0604020202020204" pitchFamily="34" charset="0"/>
                <a:ea typeface="Verdana" panose="020B0604030504040204" pitchFamily="34" charset="0"/>
                <a:cs typeface="Arial" panose="020B0604020202020204" pitchFamily="34" charset="0"/>
              </a:rPr>
            </a:br>
            <a:r>
              <a:rPr lang="en-GB" sz="1600">
                <a:solidFill>
                  <a:srgbClr val="3F2A56"/>
                </a:solidFill>
                <a:latin typeface="Arial" panose="020B0604020202020204" pitchFamily="34" charset="0"/>
                <a:ea typeface="Verdana" panose="020B0604030504040204" pitchFamily="34" charset="0"/>
                <a:cs typeface="Arial" panose="020B0604020202020204" pitchFamily="34" charset="0"/>
              </a:rPr>
              <a:t>for businesses</a:t>
            </a:r>
            <a:endParaRPr lang="en-GB" sz="1600">
              <a:solidFill>
                <a:srgbClr val="3F2A56"/>
              </a:solidFill>
            </a:endParaRPr>
          </a:p>
        </p:txBody>
      </p:sp>
      <p:sp>
        <p:nvSpPr>
          <p:cNvPr id="27" name="TextBox 26">
            <a:extLst>
              <a:ext uri="{FF2B5EF4-FFF2-40B4-BE49-F238E27FC236}">
                <a16:creationId xmlns:a16="http://schemas.microsoft.com/office/drawing/2014/main" id="{25C18A68-2895-CCC1-639E-D5556F373F46}"/>
              </a:ext>
            </a:extLst>
          </p:cNvPr>
          <p:cNvSpPr txBox="1"/>
          <p:nvPr/>
        </p:nvSpPr>
        <p:spPr>
          <a:xfrm>
            <a:off x="4762031" y="5085640"/>
            <a:ext cx="2285019" cy="584775"/>
          </a:xfrm>
          <a:prstGeom prst="rect">
            <a:avLst/>
          </a:prstGeom>
          <a:noFill/>
        </p:spPr>
        <p:txBody>
          <a:bodyPr wrap="square">
            <a:spAutoFit/>
          </a:bodyPr>
          <a:lstStyle/>
          <a:p>
            <a:pPr algn="ctr"/>
            <a:r>
              <a:rPr lang="en-GB" sz="1600">
                <a:solidFill>
                  <a:srgbClr val="3F2A56"/>
                </a:solidFill>
                <a:latin typeface="Arial" panose="020B0604020202020204" pitchFamily="34" charset="0"/>
                <a:ea typeface="Verdana" panose="020B0604030504040204" pitchFamily="34" charset="0"/>
                <a:cs typeface="Arial" panose="020B0604020202020204" pitchFamily="34" charset="0"/>
              </a:rPr>
              <a:t>Average energy </a:t>
            </a:r>
            <a:br>
              <a:rPr lang="en-GB" sz="1600">
                <a:solidFill>
                  <a:srgbClr val="3F2A56"/>
                </a:solidFill>
                <a:latin typeface="Arial" panose="020B0604020202020204" pitchFamily="34" charset="0"/>
                <a:ea typeface="Verdana" panose="020B0604030504040204" pitchFamily="34" charset="0"/>
                <a:cs typeface="Arial" panose="020B0604020202020204" pitchFamily="34" charset="0"/>
              </a:rPr>
            </a:br>
            <a:r>
              <a:rPr lang="en-GB" sz="1600">
                <a:solidFill>
                  <a:srgbClr val="3F2A56"/>
                </a:solidFill>
                <a:latin typeface="Arial" panose="020B0604020202020204" pitchFamily="34" charset="0"/>
                <a:ea typeface="Verdana" panose="020B0604030504040204" pitchFamily="34" charset="0"/>
                <a:cs typeface="Arial" panose="020B0604020202020204" pitchFamily="34" charset="0"/>
              </a:rPr>
              <a:t>saving identified</a:t>
            </a:r>
            <a:endParaRPr lang="en-GB" sz="1600">
              <a:solidFill>
                <a:srgbClr val="3F2A56"/>
              </a:solidFill>
            </a:endParaRPr>
          </a:p>
        </p:txBody>
      </p:sp>
      <p:sp>
        <p:nvSpPr>
          <p:cNvPr id="28" name="TextBox 27">
            <a:extLst>
              <a:ext uri="{FF2B5EF4-FFF2-40B4-BE49-F238E27FC236}">
                <a16:creationId xmlns:a16="http://schemas.microsoft.com/office/drawing/2014/main" id="{AC1EFCD8-805B-C27E-8FE9-606AFC2FFD88}"/>
              </a:ext>
            </a:extLst>
          </p:cNvPr>
          <p:cNvSpPr txBox="1"/>
          <p:nvPr/>
        </p:nvSpPr>
        <p:spPr>
          <a:xfrm>
            <a:off x="8265189" y="5085640"/>
            <a:ext cx="2285019" cy="584775"/>
          </a:xfrm>
          <a:prstGeom prst="rect">
            <a:avLst/>
          </a:prstGeom>
          <a:noFill/>
        </p:spPr>
        <p:txBody>
          <a:bodyPr wrap="square">
            <a:spAutoFit/>
          </a:bodyPr>
          <a:lstStyle/>
          <a:p>
            <a:pPr algn="ctr"/>
            <a:r>
              <a:rPr lang="en-GB" sz="1600">
                <a:solidFill>
                  <a:srgbClr val="3F2A56"/>
                </a:solidFill>
                <a:latin typeface="Arial" panose="020B0604020202020204" pitchFamily="34" charset="0"/>
                <a:ea typeface="Verdana" panose="020B0604030504040204" pitchFamily="34" charset="0"/>
                <a:cs typeface="Arial" panose="020B0604020202020204" pitchFamily="34" charset="0"/>
              </a:rPr>
              <a:t>9/10 customers recommend us</a:t>
            </a:r>
            <a:endParaRPr lang="en-GB" sz="1600">
              <a:solidFill>
                <a:srgbClr val="3F2A56"/>
              </a:solidFill>
            </a:endParaRPr>
          </a:p>
        </p:txBody>
      </p:sp>
    </p:spTree>
    <p:extLst>
      <p:ext uri="{BB962C8B-B14F-4D97-AF65-F5344CB8AC3E}">
        <p14:creationId xmlns:p14="http://schemas.microsoft.com/office/powerpoint/2010/main" val="224386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1D54109-482F-BBB8-45D4-799DF55D329D}"/>
              </a:ext>
            </a:extLst>
          </p:cNvPr>
          <p:cNvSpPr txBox="1"/>
          <p:nvPr/>
        </p:nvSpPr>
        <p:spPr>
          <a:xfrm>
            <a:off x="1088571" y="3827214"/>
            <a:ext cx="2790701" cy="369332"/>
          </a:xfrm>
          <a:prstGeom prst="rect">
            <a:avLst/>
          </a:prstGeom>
          <a:noFill/>
        </p:spPr>
        <p:txBody>
          <a:bodyPr wrap="square" rtlCol="0">
            <a:spAutoFit/>
          </a:bodyPr>
          <a:lstStyle/>
          <a:p>
            <a:pPr algn="ctr"/>
            <a:r>
              <a:rPr lang="en-GB" b="1">
                <a:solidFill>
                  <a:schemeClr val="bg1"/>
                </a:solidFill>
              </a:rPr>
              <a:t>Referral via portal</a:t>
            </a:r>
          </a:p>
        </p:txBody>
      </p:sp>
      <p:graphicFrame>
        <p:nvGraphicFramePr>
          <p:cNvPr id="2" name="Table 1">
            <a:extLst>
              <a:ext uri="{FF2B5EF4-FFF2-40B4-BE49-F238E27FC236}">
                <a16:creationId xmlns:a16="http://schemas.microsoft.com/office/drawing/2014/main" id="{097B3CA4-0CE4-79E5-EA71-A0A20AB07C57}"/>
              </a:ext>
            </a:extLst>
          </p:cNvPr>
          <p:cNvGraphicFramePr>
            <a:graphicFrameLocks noGrp="1"/>
          </p:cNvGraphicFramePr>
          <p:nvPr/>
        </p:nvGraphicFramePr>
        <p:xfrm>
          <a:off x="651164" y="659473"/>
          <a:ext cx="9985167" cy="5117870"/>
        </p:xfrm>
        <a:graphic>
          <a:graphicData uri="http://schemas.openxmlformats.org/drawingml/2006/table">
            <a:tbl>
              <a:tblPr firstRow="1" firstCol="1" bandRow="1">
                <a:tableStyleId>{5C22544A-7EE6-4342-B048-85BDC9FD1C3A}</a:tableStyleId>
              </a:tblPr>
              <a:tblGrid>
                <a:gridCol w="2110194">
                  <a:extLst>
                    <a:ext uri="{9D8B030D-6E8A-4147-A177-3AD203B41FA5}">
                      <a16:colId xmlns:a16="http://schemas.microsoft.com/office/drawing/2014/main" val="2336840101"/>
                    </a:ext>
                  </a:extLst>
                </a:gridCol>
                <a:gridCol w="4007838">
                  <a:extLst>
                    <a:ext uri="{9D8B030D-6E8A-4147-A177-3AD203B41FA5}">
                      <a16:colId xmlns:a16="http://schemas.microsoft.com/office/drawing/2014/main" val="375903069"/>
                    </a:ext>
                  </a:extLst>
                </a:gridCol>
                <a:gridCol w="3867135">
                  <a:extLst>
                    <a:ext uri="{9D8B030D-6E8A-4147-A177-3AD203B41FA5}">
                      <a16:colId xmlns:a16="http://schemas.microsoft.com/office/drawing/2014/main" val="1567958528"/>
                    </a:ext>
                  </a:extLst>
                </a:gridCol>
              </a:tblGrid>
              <a:tr h="725115">
                <a:tc>
                  <a:txBody>
                    <a:bodyPr/>
                    <a:lstStyle/>
                    <a:p>
                      <a:endParaRPr lang="en-KR" sz="1800" b="1">
                        <a:solidFill>
                          <a:srgbClr val="3C2F55"/>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3390" indent="-226695" algn="ctr">
                        <a:spcBef>
                          <a:spcPts val="1200"/>
                        </a:spcBef>
                        <a:spcAft>
                          <a:spcPts val="0"/>
                        </a:spcAft>
                      </a:pPr>
                      <a:r>
                        <a:rPr lang="en-GB" sz="1600">
                          <a:effectLst/>
                          <a:latin typeface="+mj-lt"/>
                        </a:rPr>
                        <a:t>Support from </a:t>
                      </a:r>
                      <a:br>
                        <a:rPr lang="en-GB" sz="1600">
                          <a:effectLst/>
                          <a:latin typeface="+mj-lt"/>
                        </a:rPr>
                      </a:br>
                      <a:r>
                        <a:rPr lang="en-GB" sz="1600">
                          <a:effectLst/>
                          <a:latin typeface="+mj-lt"/>
                        </a:rPr>
                        <a:t>Business Energy Scotland</a:t>
                      </a:r>
                      <a:endParaRPr lang="en-GB" sz="1600">
                        <a:effectLst/>
                        <a:latin typeface="+mj-lt"/>
                        <a:ea typeface="Calibri" panose="020F0502020204030204" pitchFamily="34" charset="0"/>
                        <a:cs typeface="Times New Roman" panose="02020603050405020304" pitchFamily="18" charset="0"/>
                      </a:endParaRPr>
                    </a:p>
                  </a:txBody>
                  <a:tcPr anchor="ctr">
                    <a:lnL w="12700" cmpd="sng">
                      <a:noFill/>
                    </a:lnL>
                    <a:solidFill>
                      <a:srgbClr val="3F2A56"/>
                    </a:solidFill>
                  </a:tcPr>
                </a:tc>
                <a:tc>
                  <a:txBody>
                    <a:bodyPr/>
                    <a:lstStyle/>
                    <a:p>
                      <a:pPr marL="453390" indent="-226695" algn="ctr">
                        <a:spcBef>
                          <a:spcPts val="1200"/>
                        </a:spcBef>
                        <a:spcAft>
                          <a:spcPts val="0"/>
                        </a:spcAft>
                      </a:pPr>
                      <a:r>
                        <a:rPr lang="en-GB" sz="1600">
                          <a:effectLst/>
                          <a:latin typeface="+mj-lt"/>
                        </a:rPr>
                        <a:t>Scottish Government </a:t>
                      </a:r>
                      <a:br>
                        <a:rPr lang="en-GB" sz="1600">
                          <a:effectLst/>
                          <a:latin typeface="+mj-lt"/>
                        </a:rPr>
                      </a:br>
                      <a:r>
                        <a:rPr lang="en-GB" sz="1600">
                          <a:effectLst/>
                          <a:latin typeface="+mj-lt"/>
                        </a:rPr>
                        <a:t>SME Loan Scheme</a:t>
                      </a:r>
                      <a:endParaRPr lang="en-GB" sz="1600">
                        <a:effectLst/>
                        <a:latin typeface="+mj-lt"/>
                        <a:ea typeface="Calibri" panose="020F0502020204030204" pitchFamily="34" charset="0"/>
                        <a:cs typeface="Times New Roman" panose="02020603050405020304" pitchFamily="18" charset="0"/>
                      </a:endParaRPr>
                    </a:p>
                  </a:txBody>
                  <a:tcPr anchor="ctr">
                    <a:solidFill>
                      <a:srgbClr val="3F2A56"/>
                    </a:solidFill>
                  </a:tcPr>
                </a:tc>
                <a:extLst>
                  <a:ext uri="{0D108BD9-81ED-4DB2-BD59-A6C34878D82A}">
                    <a16:rowId xmlns:a16="http://schemas.microsoft.com/office/drawing/2014/main" val="1852513371"/>
                  </a:ext>
                </a:extLst>
              </a:tr>
              <a:tr h="598552">
                <a:tc>
                  <a:txBody>
                    <a:bodyPr/>
                    <a:lstStyle/>
                    <a:p>
                      <a:pPr marL="453390" indent="-226695" algn="ctr">
                        <a:spcBef>
                          <a:spcPts val="1200"/>
                        </a:spcBef>
                        <a:spcAft>
                          <a:spcPts val="0"/>
                        </a:spcAft>
                      </a:pPr>
                      <a:r>
                        <a:rPr lang="en-GB" sz="1200" b="1" kern="1200">
                          <a:solidFill>
                            <a:srgbClr val="333F48"/>
                          </a:solidFill>
                          <a:effectLst/>
                          <a:latin typeface="+mj-lt"/>
                          <a:ea typeface="+mn-ea"/>
                          <a:cs typeface="+mn-cs"/>
                        </a:rPr>
                        <a:t>Location</a:t>
                      </a:r>
                    </a:p>
                  </a:txBody>
                  <a:tcPr anchor="ctr">
                    <a:lnT w="12700" cap="flat" cmpd="sng" algn="ctr">
                      <a:solidFill>
                        <a:schemeClr val="bg1"/>
                      </a:solidFill>
                      <a:prstDash val="solid"/>
                      <a:round/>
                      <a:headEnd type="none" w="med" len="med"/>
                      <a:tailEnd type="none" w="med" len="med"/>
                    </a:lnT>
                    <a:solidFill>
                      <a:srgbClr val="DAD7DF"/>
                    </a:solidFill>
                  </a:tcPr>
                </a:tc>
                <a:tc gridSpan="2">
                  <a:txBody>
                    <a:bodyPr/>
                    <a:lstStyle/>
                    <a:p>
                      <a:pPr marL="0" indent="0" algn="ctr">
                        <a:spcBef>
                          <a:spcPts val="1200"/>
                        </a:spcBef>
                        <a:spcAft>
                          <a:spcPts val="0"/>
                        </a:spcAft>
                      </a:pPr>
                      <a:r>
                        <a:rPr lang="en-GB" sz="1200">
                          <a:solidFill>
                            <a:srgbClr val="333F48"/>
                          </a:solidFill>
                          <a:effectLst/>
                          <a:latin typeface="+mj-lt"/>
                        </a:rPr>
                        <a:t>Premises in Scotland</a:t>
                      </a:r>
                    </a:p>
                  </a:txBody>
                  <a:tcPr anchor="ctr">
                    <a:solidFill>
                      <a:srgbClr val="DAD7DF"/>
                    </a:solidFill>
                  </a:tcPr>
                </a:tc>
                <a:tc hMerge="1">
                  <a:txBody>
                    <a:bodyPr/>
                    <a:lstStyle/>
                    <a:p>
                      <a:endParaRPr lang="en-GB"/>
                    </a:p>
                  </a:txBody>
                  <a:tcPr/>
                </a:tc>
                <a:extLst>
                  <a:ext uri="{0D108BD9-81ED-4DB2-BD59-A6C34878D82A}">
                    <a16:rowId xmlns:a16="http://schemas.microsoft.com/office/drawing/2014/main" val="1820581921"/>
                  </a:ext>
                </a:extLst>
              </a:tr>
              <a:tr h="598552">
                <a:tc>
                  <a:txBody>
                    <a:bodyPr/>
                    <a:lstStyle/>
                    <a:p>
                      <a:pPr marL="453390" indent="-226695" algn="ctr">
                        <a:spcBef>
                          <a:spcPts val="1200"/>
                        </a:spcBef>
                        <a:spcAft>
                          <a:spcPts val="0"/>
                        </a:spcAft>
                      </a:pPr>
                      <a:r>
                        <a:rPr lang="en-GB" sz="1200" b="1">
                          <a:solidFill>
                            <a:srgbClr val="333F48"/>
                          </a:solidFill>
                          <a:effectLst/>
                          <a:latin typeface="+mj-lt"/>
                        </a:rPr>
                        <a:t>Employees</a:t>
                      </a:r>
                      <a:endParaRPr lang="en-GB" sz="1200" b="1">
                        <a:solidFill>
                          <a:srgbClr val="333F48"/>
                        </a:solidFill>
                        <a:effectLst/>
                        <a:latin typeface="+mj-lt"/>
                        <a:ea typeface="+mn-ea"/>
                        <a:cs typeface="Times New Roman" panose="02020603050405020304" pitchFamily="18" charset="0"/>
                      </a:endParaRPr>
                    </a:p>
                  </a:txBody>
                  <a:tcPr anchor="ctr">
                    <a:solidFill>
                      <a:srgbClr val="DAD7DF"/>
                    </a:solidFill>
                  </a:tcPr>
                </a:tc>
                <a:tc gridSpan="2">
                  <a:txBody>
                    <a:bodyPr/>
                    <a:lstStyle/>
                    <a:p>
                      <a:pPr marL="0" indent="0" algn="ctr" defTabSz="914400" rtl="0" eaLnBrk="1" latinLnBrk="0" hangingPunct="1">
                        <a:spcBef>
                          <a:spcPts val="1200"/>
                        </a:spcBef>
                        <a:spcAft>
                          <a:spcPts val="0"/>
                        </a:spcAft>
                      </a:pPr>
                      <a:r>
                        <a:rPr lang="en-GB" sz="1200" kern="1200">
                          <a:solidFill>
                            <a:srgbClr val="333F48"/>
                          </a:solidFill>
                          <a:effectLst/>
                          <a:latin typeface="+mj-lt"/>
                          <a:ea typeface="+mn-ea"/>
                          <a:cs typeface="+mn-cs"/>
                        </a:rPr>
                        <a:t>Fewer than 250 full time equivalent employees</a:t>
                      </a:r>
                    </a:p>
                  </a:txBody>
                  <a:tcPr anchor="ctr">
                    <a:solidFill>
                      <a:srgbClr val="DAD7DF"/>
                    </a:solidFill>
                  </a:tcPr>
                </a:tc>
                <a:tc hMerge="1">
                  <a:txBody>
                    <a:bodyPr/>
                    <a:lstStyle/>
                    <a:p>
                      <a:endParaRPr lang="en-GB"/>
                    </a:p>
                  </a:txBody>
                  <a:tcPr/>
                </a:tc>
                <a:extLst>
                  <a:ext uri="{0D108BD9-81ED-4DB2-BD59-A6C34878D82A}">
                    <a16:rowId xmlns:a16="http://schemas.microsoft.com/office/drawing/2014/main" val="894594787"/>
                  </a:ext>
                </a:extLst>
              </a:tr>
              <a:tr h="598552">
                <a:tc>
                  <a:txBody>
                    <a:bodyPr/>
                    <a:lstStyle/>
                    <a:p>
                      <a:pPr marL="453390" indent="-226695" algn="ctr">
                        <a:spcBef>
                          <a:spcPts val="1200"/>
                        </a:spcBef>
                        <a:spcAft>
                          <a:spcPts val="0"/>
                        </a:spcAft>
                      </a:pPr>
                      <a:r>
                        <a:rPr lang="en-GB" sz="1200" b="1">
                          <a:solidFill>
                            <a:srgbClr val="333F48"/>
                          </a:solidFill>
                          <a:effectLst/>
                          <a:latin typeface="+mj-lt"/>
                        </a:rPr>
                        <a:t>Turnover</a:t>
                      </a:r>
                      <a:endParaRPr lang="en-GB" sz="1200" b="1">
                        <a:solidFill>
                          <a:srgbClr val="333F48"/>
                        </a:solidFill>
                        <a:effectLst/>
                        <a:latin typeface="+mj-lt"/>
                        <a:ea typeface="Calibri" panose="020F0502020204030204" pitchFamily="34" charset="0"/>
                        <a:cs typeface="Times New Roman" panose="02020603050405020304" pitchFamily="18" charset="0"/>
                      </a:endParaRPr>
                    </a:p>
                  </a:txBody>
                  <a:tcPr anchor="ctr">
                    <a:solidFill>
                      <a:srgbClr val="DAD7DF"/>
                    </a:solidFill>
                  </a:tcPr>
                </a:tc>
                <a:tc gridSpan="2">
                  <a:txBody>
                    <a:bodyPr/>
                    <a:lstStyle/>
                    <a:p>
                      <a:pPr marL="0" indent="0" algn="ctr" defTabSz="914400" rtl="0" eaLnBrk="1" latinLnBrk="0" hangingPunct="1">
                        <a:spcBef>
                          <a:spcPts val="1200"/>
                        </a:spcBef>
                        <a:spcAft>
                          <a:spcPts val="0"/>
                        </a:spcAft>
                      </a:pPr>
                      <a:r>
                        <a:rPr lang="en-GB" sz="1200" kern="1200">
                          <a:solidFill>
                            <a:srgbClr val="333F48"/>
                          </a:solidFill>
                          <a:effectLst/>
                          <a:latin typeface="+mj-lt"/>
                          <a:ea typeface="+mn-ea"/>
                          <a:cs typeface="+mn-cs"/>
                        </a:rPr>
                        <a:t>Turnover not exceeding €50 million (approximately £42 million) and/or </a:t>
                      </a:r>
                      <a:br>
                        <a:rPr lang="en-GB" sz="1200" kern="1200">
                          <a:solidFill>
                            <a:srgbClr val="333F48"/>
                          </a:solidFill>
                          <a:effectLst/>
                          <a:latin typeface="+mj-lt"/>
                          <a:ea typeface="+mn-ea"/>
                          <a:cs typeface="+mn-cs"/>
                        </a:rPr>
                      </a:br>
                      <a:r>
                        <a:rPr lang="en-GB" sz="1200" kern="1200">
                          <a:solidFill>
                            <a:srgbClr val="333F48"/>
                          </a:solidFill>
                          <a:effectLst/>
                          <a:latin typeface="+mj-lt"/>
                          <a:ea typeface="+mn-ea"/>
                          <a:cs typeface="+mn-cs"/>
                        </a:rPr>
                        <a:t>Balance sheet total not exceeding €43 million (approximately £36 million)</a:t>
                      </a:r>
                    </a:p>
                  </a:txBody>
                  <a:tcPr anchor="ctr">
                    <a:solidFill>
                      <a:srgbClr val="DAD7DF"/>
                    </a:solidFill>
                  </a:tcPr>
                </a:tc>
                <a:tc hMerge="1">
                  <a:txBody>
                    <a:bodyPr/>
                    <a:lstStyle/>
                    <a:p>
                      <a:endParaRPr lang="en-GB"/>
                    </a:p>
                  </a:txBody>
                  <a:tcPr>
                    <a:solidFill>
                      <a:srgbClr val="D2D0E0"/>
                    </a:solidFill>
                  </a:tcPr>
                </a:tc>
                <a:extLst>
                  <a:ext uri="{0D108BD9-81ED-4DB2-BD59-A6C34878D82A}">
                    <a16:rowId xmlns:a16="http://schemas.microsoft.com/office/drawing/2014/main" val="4254866258"/>
                  </a:ext>
                </a:extLst>
              </a:tr>
              <a:tr h="598552">
                <a:tc>
                  <a:txBody>
                    <a:bodyPr/>
                    <a:lstStyle/>
                    <a:p>
                      <a:pPr marL="453390" indent="-226695" algn="ctr">
                        <a:spcBef>
                          <a:spcPts val="1200"/>
                        </a:spcBef>
                        <a:spcAft>
                          <a:spcPts val="0"/>
                        </a:spcAft>
                      </a:pPr>
                      <a:r>
                        <a:rPr lang="en-GB" sz="1200" b="1">
                          <a:solidFill>
                            <a:srgbClr val="333F48"/>
                          </a:solidFill>
                          <a:effectLst/>
                          <a:latin typeface="+mj-lt"/>
                        </a:rPr>
                        <a:t>Trading start</a:t>
                      </a:r>
                      <a:endParaRPr lang="en-GB" sz="1200" b="1">
                        <a:solidFill>
                          <a:srgbClr val="333F48"/>
                        </a:solidFill>
                        <a:effectLst/>
                        <a:latin typeface="+mj-lt"/>
                        <a:ea typeface="Calibri" panose="020F0502020204030204" pitchFamily="34" charset="0"/>
                        <a:cs typeface="Times New Roman" panose="02020603050405020304" pitchFamily="18" charset="0"/>
                      </a:endParaRPr>
                    </a:p>
                  </a:txBody>
                  <a:tcPr anchor="ctr">
                    <a:solidFill>
                      <a:srgbClr val="D2D0E0"/>
                    </a:solidFill>
                  </a:tcPr>
                </a:tc>
                <a:tc>
                  <a:txBody>
                    <a:bodyPr/>
                    <a:lstStyle/>
                    <a:p>
                      <a:pPr marL="0" indent="0" algn="ctr" defTabSz="914400" rtl="0" eaLnBrk="1" latinLnBrk="0" hangingPunct="1">
                        <a:spcBef>
                          <a:spcPts val="1200"/>
                        </a:spcBef>
                        <a:spcAft>
                          <a:spcPts val="0"/>
                        </a:spcAft>
                      </a:pPr>
                      <a:r>
                        <a:rPr lang="en-GB" sz="1200" kern="1200">
                          <a:solidFill>
                            <a:srgbClr val="333F48"/>
                          </a:solidFill>
                          <a:effectLst/>
                          <a:latin typeface="+mj-lt"/>
                          <a:ea typeface="+mn-ea"/>
                          <a:cs typeface="+mn-cs"/>
                        </a:rPr>
                        <a:t>A registered enterprise</a:t>
                      </a:r>
                      <a:br>
                        <a:rPr lang="en-GB" sz="1200" kern="1200">
                          <a:solidFill>
                            <a:srgbClr val="333F48"/>
                          </a:solidFill>
                          <a:effectLst/>
                          <a:latin typeface="+mj-lt"/>
                          <a:ea typeface="+mn-ea"/>
                          <a:cs typeface="+mn-cs"/>
                        </a:rPr>
                      </a:br>
                      <a:r>
                        <a:rPr lang="en-GB" sz="1200" kern="1200">
                          <a:solidFill>
                            <a:srgbClr val="333F48"/>
                          </a:solidFill>
                          <a:effectLst/>
                          <a:latin typeface="+mj-lt"/>
                          <a:ea typeface="+mn-ea"/>
                          <a:cs typeface="+mn-cs"/>
                        </a:rPr>
                        <a:t>of any age</a:t>
                      </a:r>
                    </a:p>
                  </a:txBody>
                  <a:tcPr anchor="ctr">
                    <a:solidFill>
                      <a:srgbClr val="D2D0E0"/>
                    </a:solidFill>
                  </a:tcPr>
                </a:tc>
                <a:tc>
                  <a:txBody>
                    <a:bodyPr/>
                    <a:lstStyle/>
                    <a:p>
                      <a:pPr marL="0" indent="0" algn="ctr" defTabSz="914400" rtl="0" eaLnBrk="1" latinLnBrk="0" hangingPunct="1">
                        <a:spcBef>
                          <a:spcPts val="1200"/>
                        </a:spcBef>
                        <a:spcAft>
                          <a:spcPts val="0"/>
                        </a:spcAft>
                      </a:pPr>
                      <a:r>
                        <a:rPr lang="en-GB" sz="1200" kern="1200">
                          <a:solidFill>
                            <a:srgbClr val="333F48"/>
                          </a:solidFill>
                          <a:effectLst/>
                          <a:latin typeface="+mj-lt"/>
                          <a:ea typeface="+mn-ea"/>
                          <a:cs typeface="+mn-cs"/>
                        </a:rPr>
                        <a:t>Trading for 12+ months and can supply at least one set of annual accounts if requested</a:t>
                      </a:r>
                    </a:p>
                  </a:txBody>
                  <a:tcPr marL="180000" marR="180000" anchor="ctr">
                    <a:solidFill>
                      <a:srgbClr val="D2D0E0"/>
                    </a:solidFill>
                  </a:tcPr>
                </a:tc>
                <a:extLst>
                  <a:ext uri="{0D108BD9-81ED-4DB2-BD59-A6C34878D82A}">
                    <a16:rowId xmlns:a16="http://schemas.microsoft.com/office/drawing/2014/main" val="1978792604"/>
                  </a:ext>
                </a:extLst>
              </a:tr>
              <a:tr h="801443">
                <a:tc>
                  <a:txBody>
                    <a:bodyPr/>
                    <a:lstStyle/>
                    <a:p>
                      <a:pPr marL="453390" indent="-226695" algn="ctr">
                        <a:spcBef>
                          <a:spcPts val="1200"/>
                        </a:spcBef>
                        <a:spcAft>
                          <a:spcPts val="0"/>
                        </a:spcAft>
                      </a:pPr>
                      <a:r>
                        <a:rPr lang="en-GB" sz="1200" b="1">
                          <a:solidFill>
                            <a:srgbClr val="333F48"/>
                          </a:solidFill>
                          <a:effectLst/>
                          <a:latin typeface="+mj-lt"/>
                        </a:rPr>
                        <a:t>Ownership</a:t>
                      </a:r>
                      <a:endParaRPr lang="en-GB" sz="1200" b="1">
                        <a:solidFill>
                          <a:srgbClr val="333F48"/>
                        </a:solidFill>
                        <a:effectLst/>
                        <a:latin typeface="+mj-lt"/>
                        <a:ea typeface="Calibri" panose="020F0502020204030204" pitchFamily="34" charset="0"/>
                        <a:cs typeface="Times New Roman" panose="02020603050405020304" pitchFamily="18" charset="0"/>
                      </a:endParaRPr>
                    </a:p>
                  </a:txBody>
                  <a:tcPr anchor="ctr">
                    <a:solidFill>
                      <a:srgbClr val="D2D0E0"/>
                    </a:solidFill>
                  </a:tcPr>
                </a:tc>
                <a:tc>
                  <a:txBody>
                    <a:bodyPr/>
                    <a:lstStyle/>
                    <a:p>
                      <a:pPr marL="0" indent="0" algn="ctr" defTabSz="914400" rtl="0" eaLnBrk="1" latinLnBrk="0" hangingPunct="1">
                        <a:spcBef>
                          <a:spcPts val="1200"/>
                        </a:spcBef>
                        <a:spcAft>
                          <a:spcPts val="0"/>
                        </a:spcAft>
                        <a:tabLst>
                          <a:tab pos="82550" algn="l"/>
                        </a:tabLst>
                      </a:pPr>
                      <a:r>
                        <a:rPr lang="en-GB" sz="1200" kern="1200">
                          <a:solidFill>
                            <a:srgbClr val="333F48"/>
                          </a:solidFill>
                          <a:effectLst/>
                          <a:latin typeface="+mj-lt"/>
                          <a:ea typeface="+mn-ea"/>
                          <a:cs typeface="+mn-cs"/>
                        </a:rPr>
                        <a:t>If part of a group, </a:t>
                      </a:r>
                      <a:br>
                        <a:rPr lang="en-GB" sz="1200" kern="1200">
                          <a:solidFill>
                            <a:srgbClr val="333F48"/>
                          </a:solidFill>
                          <a:effectLst/>
                          <a:latin typeface="+mj-lt"/>
                          <a:ea typeface="+mn-ea"/>
                          <a:cs typeface="+mn-cs"/>
                        </a:rPr>
                      </a:br>
                      <a:r>
                        <a:rPr lang="en-GB" sz="1200" kern="1200">
                          <a:solidFill>
                            <a:srgbClr val="333F48"/>
                          </a:solidFill>
                          <a:effectLst/>
                          <a:latin typeface="+mj-lt"/>
                          <a:ea typeface="+mn-ea"/>
                          <a:cs typeface="+mn-cs"/>
                        </a:rPr>
                        <a:t>the group qualifies as an SME</a:t>
                      </a:r>
                    </a:p>
                  </a:txBody>
                  <a:tcPr anchor="ctr">
                    <a:solidFill>
                      <a:srgbClr val="D2D0E0"/>
                    </a:solidFill>
                  </a:tcPr>
                </a:tc>
                <a:tc>
                  <a:txBody>
                    <a:bodyPr/>
                    <a:lstStyle/>
                    <a:p>
                      <a:pPr marL="0" indent="0" algn="ctr" defTabSz="914400" rtl="0" eaLnBrk="1" latinLnBrk="0" hangingPunct="1">
                        <a:spcBef>
                          <a:spcPts val="1200"/>
                        </a:spcBef>
                        <a:spcAft>
                          <a:spcPts val="0"/>
                        </a:spcAft>
                      </a:pPr>
                      <a:r>
                        <a:rPr lang="en-GB" sz="1200" kern="1200">
                          <a:solidFill>
                            <a:srgbClr val="333F48"/>
                          </a:solidFill>
                          <a:effectLst/>
                          <a:latin typeface="+mj-lt"/>
                          <a:ea typeface="+mn-ea"/>
                          <a:cs typeface="+mn-cs"/>
                        </a:rPr>
                        <a:t>Less than 25% owned by one or more other enterprises and itself has a holding of less than 25% in any other enterprise</a:t>
                      </a:r>
                    </a:p>
                  </a:txBody>
                  <a:tcPr anchor="ctr">
                    <a:solidFill>
                      <a:srgbClr val="D2D0E0"/>
                    </a:solidFill>
                  </a:tcPr>
                </a:tc>
                <a:extLst>
                  <a:ext uri="{0D108BD9-81ED-4DB2-BD59-A6C34878D82A}">
                    <a16:rowId xmlns:a16="http://schemas.microsoft.com/office/drawing/2014/main" val="2019496265"/>
                  </a:ext>
                </a:extLst>
              </a:tr>
              <a:tr h="598552">
                <a:tc>
                  <a:txBody>
                    <a:bodyPr/>
                    <a:lstStyle/>
                    <a:p>
                      <a:pPr marL="453390" indent="-226695" algn="ctr">
                        <a:spcBef>
                          <a:spcPts val="1200"/>
                        </a:spcBef>
                        <a:spcAft>
                          <a:spcPts val="0"/>
                        </a:spcAft>
                      </a:pPr>
                      <a:r>
                        <a:rPr lang="en-GB" sz="1200" b="1">
                          <a:solidFill>
                            <a:srgbClr val="333F48"/>
                          </a:solidFill>
                          <a:effectLst/>
                          <a:latin typeface="+mj-lt"/>
                        </a:rPr>
                        <a:t>Credit score</a:t>
                      </a:r>
                      <a:endParaRPr lang="en-GB" sz="1200" b="1">
                        <a:solidFill>
                          <a:srgbClr val="333F48"/>
                        </a:solidFill>
                        <a:effectLst/>
                        <a:latin typeface="+mj-lt"/>
                        <a:ea typeface="Calibri" panose="020F0502020204030204" pitchFamily="34" charset="0"/>
                        <a:cs typeface="Times New Roman" panose="02020603050405020304" pitchFamily="18" charset="0"/>
                      </a:endParaRPr>
                    </a:p>
                  </a:txBody>
                  <a:tcPr anchor="ctr">
                    <a:solidFill>
                      <a:srgbClr val="D2D0E0"/>
                    </a:solidFill>
                  </a:tcPr>
                </a:tc>
                <a:tc>
                  <a:txBody>
                    <a:bodyPr/>
                    <a:lstStyle/>
                    <a:p>
                      <a:pPr marL="0" indent="0" algn="ctr" defTabSz="914400" rtl="0" eaLnBrk="1" latinLnBrk="0" hangingPunct="1">
                        <a:spcBef>
                          <a:spcPts val="1200"/>
                        </a:spcBef>
                        <a:spcAft>
                          <a:spcPts val="0"/>
                        </a:spcAft>
                      </a:pPr>
                      <a:r>
                        <a:rPr lang="en-GB" sz="1200" kern="1200">
                          <a:solidFill>
                            <a:srgbClr val="333F48"/>
                          </a:solidFill>
                          <a:effectLst/>
                          <a:latin typeface="+mj-lt"/>
                          <a:ea typeface="+mn-ea"/>
                          <a:cs typeface="+mn-cs"/>
                        </a:rPr>
                        <a:t>Not checked/</a:t>
                      </a:r>
                      <a:br>
                        <a:rPr lang="en-GB" sz="1200" kern="1200">
                          <a:solidFill>
                            <a:srgbClr val="333F48"/>
                          </a:solidFill>
                          <a:effectLst/>
                          <a:latin typeface="+mj-lt"/>
                          <a:ea typeface="+mn-ea"/>
                          <a:cs typeface="+mn-cs"/>
                        </a:rPr>
                      </a:br>
                      <a:r>
                        <a:rPr lang="en-GB" sz="1200" kern="1200">
                          <a:solidFill>
                            <a:srgbClr val="333F48"/>
                          </a:solidFill>
                          <a:effectLst/>
                          <a:latin typeface="+mj-lt"/>
                          <a:ea typeface="+mn-ea"/>
                          <a:cs typeface="+mn-cs"/>
                        </a:rPr>
                        <a:t>not applicable</a:t>
                      </a:r>
                    </a:p>
                  </a:txBody>
                  <a:tcPr anchor="ctr">
                    <a:solidFill>
                      <a:srgbClr val="D2D0E0"/>
                    </a:solidFill>
                  </a:tcPr>
                </a:tc>
                <a:tc>
                  <a:txBody>
                    <a:bodyPr/>
                    <a:lstStyle/>
                    <a:p>
                      <a:pPr marL="0" indent="0" algn="ctr" defTabSz="914400" rtl="0" eaLnBrk="1" latinLnBrk="0" hangingPunct="1">
                        <a:spcBef>
                          <a:spcPts val="1200"/>
                        </a:spcBef>
                        <a:spcAft>
                          <a:spcPts val="0"/>
                        </a:spcAft>
                      </a:pPr>
                      <a:r>
                        <a:rPr lang="en-GB" sz="1200" kern="1200">
                          <a:solidFill>
                            <a:srgbClr val="333F48"/>
                          </a:solidFill>
                          <a:effectLst/>
                          <a:latin typeface="+mj-lt"/>
                          <a:ea typeface="+mn-ea"/>
                          <a:cs typeface="+mn-cs"/>
                        </a:rPr>
                        <a:t>Has a satisfactory credit score </a:t>
                      </a:r>
                      <a:br>
                        <a:rPr lang="en-GB" sz="1200" kern="1200">
                          <a:solidFill>
                            <a:srgbClr val="333F48"/>
                          </a:solidFill>
                          <a:effectLst/>
                          <a:latin typeface="+mj-lt"/>
                          <a:ea typeface="+mn-ea"/>
                          <a:cs typeface="+mn-cs"/>
                        </a:rPr>
                      </a:br>
                      <a:r>
                        <a:rPr lang="en-GB" sz="1200" kern="1200">
                          <a:solidFill>
                            <a:srgbClr val="333F48"/>
                          </a:solidFill>
                          <a:effectLst/>
                          <a:latin typeface="+mj-lt"/>
                          <a:ea typeface="+mn-ea"/>
                          <a:cs typeface="+mn-cs"/>
                        </a:rPr>
                        <a:t>and able to afford repayments</a:t>
                      </a:r>
                    </a:p>
                  </a:txBody>
                  <a:tcPr anchor="ctr">
                    <a:solidFill>
                      <a:srgbClr val="D2D0E0"/>
                    </a:solidFill>
                  </a:tcPr>
                </a:tc>
                <a:extLst>
                  <a:ext uri="{0D108BD9-81ED-4DB2-BD59-A6C34878D82A}">
                    <a16:rowId xmlns:a16="http://schemas.microsoft.com/office/drawing/2014/main" val="2539404683"/>
                  </a:ext>
                </a:extLst>
              </a:tr>
              <a:tr h="598552">
                <a:tc>
                  <a:txBody>
                    <a:bodyPr/>
                    <a:lstStyle/>
                    <a:p>
                      <a:pPr marL="453390" indent="-226695" algn="ctr">
                        <a:spcBef>
                          <a:spcPts val="1200"/>
                        </a:spcBef>
                        <a:spcAft>
                          <a:spcPts val="0"/>
                        </a:spcAft>
                      </a:pPr>
                      <a:r>
                        <a:rPr lang="en-GB" sz="1200" b="1">
                          <a:solidFill>
                            <a:srgbClr val="333F48"/>
                          </a:solidFill>
                          <a:effectLst/>
                          <a:latin typeface="+mj-lt"/>
                        </a:rPr>
                        <a:t>Project status</a:t>
                      </a:r>
                      <a:endParaRPr lang="en-GB" sz="1200" b="1">
                        <a:solidFill>
                          <a:srgbClr val="333F48"/>
                        </a:solidFill>
                        <a:effectLst/>
                        <a:latin typeface="+mj-lt"/>
                        <a:ea typeface="Calibri" panose="020F0502020204030204" pitchFamily="34" charset="0"/>
                        <a:cs typeface="Times New Roman" panose="02020603050405020304" pitchFamily="18" charset="0"/>
                      </a:endParaRPr>
                    </a:p>
                  </a:txBody>
                  <a:tcPr anchor="ctr">
                    <a:solidFill>
                      <a:srgbClr val="D2D0E0"/>
                    </a:solidFill>
                  </a:tcPr>
                </a:tc>
                <a:tc>
                  <a:txBody>
                    <a:bodyPr/>
                    <a:lstStyle/>
                    <a:p>
                      <a:pPr marL="0" indent="0" algn="ctr" defTabSz="914400" rtl="0" eaLnBrk="1" latinLnBrk="0" hangingPunct="1">
                        <a:spcBef>
                          <a:spcPts val="1200"/>
                        </a:spcBef>
                        <a:spcAft>
                          <a:spcPts val="0"/>
                        </a:spcAft>
                      </a:pPr>
                      <a:r>
                        <a:rPr lang="en-GB" sz="1200" kern="1200">
                          <a:solidFill>
                            <a:srgbClr val="333F48"/>
                          </a:solidFill>
                          <a:effectLst/>
                          <a:latin typeface="+mj-lt"/>
                          <a:ea typeface="+mn-ea"/>
                          <a:cs typeface="+mn-cs"/>
                        </a:rPr>
                        <a:t>Can provide support at any stage</a:t>
                      </a:r>
                    </a:p>
                  </a:txBody>
                  <a:tcPr anchor="ctr">
                    <a:solidFill>
                      <a:srgbClr val="D2D0E0"/>
                    </a:solidFill>
                  </a:tcPr>
                </a:tc>
                <a:tc>
                  <a:txBody>
                    <a:bodyPr/>
                    <a:lstStyle/>
                    <a:p>
                      <a:pPr marL="0" indent="0" algn="ctr" defTabSz="914400" rtl="0" eaLnBrk="1" latinLnBrk="0" hangingPunct="1">
                        <a:spcBef>
                          <a:spcPts val="1200"/>
                        </a:spcBef>
                        <a:spcAft>
                          <a:spcPts val="0"/>
                        </a:spcAft>
                      </a:pPr>
                      <a:r>
                        <a:rPr lang="en-GB" sz="1200" kern="1200">
                          <a:solidFill>
                            <a:srgbClr val="333F48"/>
                          </a:solidFill>
                          <a:effectLst/>
                          <a:latin typeface="+mj-lt"/>
                          <a:ea typeface="+mn-ea"/>
                          <a:cs typeface="+mn-cs"/>
                        </a:rPr>
                        <a:t>Not start work prior to the loan offer being made</a:t>
                      </a:r>
                    </a:p>
                  </a:txBody>
                  <a:tcPr anchor="ctr">
                    <a:solidFill>
                      <a:srgbClr val="D2D0E0"/>
                    </a:solidFill>
                  </a:tcPr>
                </a:tc>
                <a:extLst>
                  <a:ext uri="{0D108BD9-81ED-4DB2-BD59-A6C34878D82A}">
                    <a16:rowId xmlns:a16="http://schemas.microsoft.com/office/drawing/2014/main" val="1756755372"/>
                  </a:ext>
                </a:extLst>
              </a:tr>
            </a:tbl>
          </a:graphicData>
        </a:graphic>
      </p:graphicFrame>
    </p:spTree>
    <p:extLst>
      <p:ext uri="{BB962C8B-B14F-4D97-AF65-F5344CB8AC3E}">
        <p14:creationId xmlns:p14="http://schemas.microsoft.com/office/powerpoint/2010/main" val="1800813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E82175-B45D-3726-F33A-CD21875A4A13}"/>
              </a:ext>
            </a:extLst>
          </p:cNvPr>
          <p:cNvSpPr>
            <a:spLocks noGrp="1"/>
          </p:cNvSpPr>
          <p:nvPr>
            <p:ph type="ctrTitle"/>
          </p:nvPr>
        </p:nvSpPr>
        <p:spPr>
          <a:xfrm>
            <a:off x="1524000" y="1364343"/>
            <a:ext cx="9144000" cy="3190648"/>
          </a:xfrm>
        </p:spPr>
        <p:txBody>
          <a:bodyPr/>
          <a:lstStyle/>
          <a:p>
            <a:r>
              <a:rPr lang="en-GB"/>
              <a:t>Key energy efficiency improvements to consider for your church</a:t>
            </a:r>
          </a:p>
        </p:txBody>
      </p:sp>
    </p:spTree>
    <p:extLst>
      <p:ext uri="{BB962C8B-B14F-4D97-AF65-F5344CB8AC3E}">
        <p14:creationId xmlns:p14="http://schemas.microsoft.com/office/powerpoint/2010/main" val="159822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E3CE7D8-876E-EE59-8374-E30421162CAF}"/>
              </a:ext>
            </a:extLst>
          </p:cNvPr>
          <p:cNvSpPr txBox="1">
            <a:spLocks/>
          </p:cNvSpPr>
          <p:nvPr/>
        </p:nvSpPr>
        <p:spPr>
          <a:xfrm>
            <a:off x="524388" y="893847"/>
            <a:ext cx="7653283" cy="596076"/>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b="1">
                <a:solidFill>
                  <a:srgbClr val="3C2F55"/>
                </a:solidFill>
              </a:rPr>
              <a:t>Key opportunities for church buildings</a:t>
            </a:r>
            <a:endParaRPr lang="en-KR" sz="2800" b="1">
              <a:solidFill>
                <a:srgbClr val="3C2F55"/>
              </a:solidFill>
            </a:endParaRPr>
          </a:p>
        </p:txBody>
      </p:sp>
      <p:pic>
        <p:nvPicPr>
          <p:cNvPr id="7" name="Picture 6">
            <a:extLst>
              <a:ext uri="{FF2B5EF4-FFF2-40B4-BE49-F238E27FC236}">
                <a16:creationId xmlns:a16="http://schemas.microsoft.com/office/drawing/2014/main" id="{457AB975-6323-673A-3D36-ACD53A8BAD7D}"/>
              </a:ext>
            </a:extLst>
          </p:cNvPr>
          <p:cNvPicPr>
            <a:picLocks noChangeAspect="1"/>
          </p:cNvPicPr>
          <p:nvPr/>
        </p:nvPicPr>
        <p:blipFill>
          <a:blip r:embed="rId3"/>
          <a:stretch>
            <a:fillRect/>
          </a:stretch>
        </p:blipFill>
        <p:spPr>
          <a:xfrm>
            <a:off x="690563" y="1830303"/>
            <a:ext cx="4038600" cy="4133850"/>
          </a:xfrm>
          <a:prstGeom prst="rect">
            <a:avLst/>
          </a:prstGeom>
        </p:spPr>
      </p:pic>
      <p:pic>
        <p:nvPicPr>
          <p:cNvPr id="8" name="Picture 8">
            <a:extLst>
              <a:ext uri="{FF2B5EF4-FFF2-40B4-BE49-F238E27FC236}">
                <a16:creationId xmlns:a16="http://schemas.microsoft.com/office/drawing/2014/main" id="{161570EE-78DA-8811-7475-E09B8C319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951" y="3000375"/>
            <a:ext cx="3201720" cy="214871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7">
            <a:extLst>
              <a:ext uri="{FF2B5EF4-FFF2-40B4-BE49-F238E27FC236}">
                <a16:creationId xmlns:a16="http://schemas.microsoft.com/office/drawing/2014/main" id="{4BE18007-51D2-40C2-3821-BC20DCB0489D}"/>
              </a:ext>
            </a:extLst>
          </p:cNvPr>
          <p:cNvSpPr/>
          <p:nvPr/>
        </p:nvSpPr>
        <p:spPr>
          <a:xfrm>
            <a:off x="8424459" y="3000375"/>
            <a:ext cx="3173146" cy="2148710"/>
          </a:xfrm>
          <a:custGeom>
            <a:avLst/>
            <a:gdLst/>
            <a:ahLst/>
            <a:cxnLst/>
            <a:rect l="l" t="t" r="r" b="b"/>
            <a:pathLst>
              <a:path w="6594894" h="2556249">
                <a:moveTo>
                  <a:pt x="0" y="0"/>
                </a:moveTo>
                <a:lnTo>
                  <a:pt x="6594894" y="0"/>
                </a:lnTo>
                <a:lnTo>
                  <a:pt x="6594894" y="2556248"/>
                </a:lnTo>
                <a:lnTo>
                  <a:pt x="0" y="2556248"/>
                </a:lnTo>
                <a:lnTo>
                  <a:pt x="0" y="0"/>
                </a:lnTo>
                <a:close/>
              </a:path>
            </a:pathLst>
          </a:custGeom>
          <a:blipFill>
            <a:blip r:embed="rId5"/>
            <a:stretch>
              <a:fillRect t="-388" b="-388"/>
            </a:stretch>
          </a:blipFill>
        </p:spPr>
        <p:txBody>
          <a:bodyPr/>
          <a:lstStyle/>
          <a:p>
            <a:endParaRPr lang="en-GB"/>
          </a:p>
        </p:txBody>
      </p:sp>
      <p:sp>
        <p:nvSpPr>
          <p:cNvPr id="10" name="Title 1">
            <a:extLst>
              <a:ext uri="{FF2B5EF4-FFF2-40B4-BE49-F238E27FC236}">
                <a16:creationId xmlns:a16="http://schemas.microsoft.com/office/drawing/2014/main" id="{5A41DA4C-D124-E1A2-0BD2-622E96FA5A4D}"/>
              </a:ext>
            </a:extLst>
          </p:cNvPr>
          <p:cNvSpPr txBox="1">
            <a:spLocks/>
          </p:cNvSpPr>
          <p:nvPr/>
        </p:nvSpPr>
        <p:spPr>
          <a:xfrm>
            <a:off x="4975951" y="2089235"/>
            <a:ext cx="6621654" cy="596076"/>
          </a:xfrm>
          <a:prstGeom prst="rect">
            <a:avLst/>
          </a:prstGeom>
        </p:spPr>
        <p:txBody>
          <a:bodyPr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GB" sz="2400" b="1">
                <a:solidFill>
                  <a:srgbClr val="3C2F55"/>
                </a:solidFill>
              </a:rPr>
              <a:t>Insulate walls</a:t>
            </a:r>
            <a:endParaRPr lang="en-KR" sz="2400" b="1">
              <a:solidFill>
                <a:srgbClr val="3C2F55"/>
              </a:solidFill>
            </a:endParaRPr>
          </a:p>
        </p:txBody>
      </p:sp>
      <p:sp>
        <p:nvSpPr>
          <p:cNvPr id="11" name="Title 1">
            <a:extLst>
              <a:ext uri="{FF2B5EF4-FFF2-40B4-BE49-F238E27FC236}">
                <a16:creationId xmlns:a16="http://schemas.microsoft.com/office/drawing/2014/main" id="{067B587F-3617-9ECE-A282-CEF0A51BD4F2}"/>
              </a:ext>
            </a:extLst>
          </p:cNvPr>
          <p:cNvSpPr txBox="1">
            <a:spLocks/>
          </p:cNvSpPr>
          <p:nvPr/>
        </p:nvSpPr>
        <p:spPr>
          <a:xfrm>
            <a:off x="8653288" y="5354599"/>
            <a:ext cx="2715487" cy="523899"/>
          </a:xfrm>
          <a:prstGeom prst="rect">
            <a:avLst/>
          </a:prstGeom>
        </p:spPr>
        <p:txBody>
          <a:bodyPr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GB" sz="2400" b="1">
                <a:solidFill>
                  <a:srgbClr val="3C2F55"/>
                </a:solidFill>
              </a:rPr>
              <a:t>Cavity</a:t>
            </a:r>
            <a:endParaRPr lang="en-KR" sz="2400" b="1">
              <a:solidFill>
                <a:srgbClr val="3C2F55"/>
              </a:solidFill>
            </a:endParaRPr>
          </a:p>
        </p:txBody>
      </p:sp>
      <p:sp>
        <p:nvSpPr>
          <p:cNvPr id="12" name="Title 1">
            <a:extLst>
              <a:ext uri="{FF2B5EF4-FFF2-40B4-BE49-F238E27FC236}">
                <a16:creationId xmlns:a16="http://schemas.microsoft.com/office/drawing/2014/main" id="{0A24152D-A81D-1E8B-44A0-908ED142996C}"/>
              </a:ext>
            </a:extLst>
          </p:cNvPr>
          <p:cNvSpPr txBox="1">
            <a:spLocks/>
          </p:cNvSpPr>
          <p:nvPr/>
        </p:nvSpPr>
        <p:spPr>
          <a:xfrm>
            <a:off x="5614584" y="5354599"/>
            <a:ext cx="2715487" cy="523899"/>
          </a:xfrm>
          <a:prstGeom prst="rect">
            <a:avLst/>
          </a:prstGeom>
        </p:spPr>
        <p:txBody>
          <a:bodyPr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GB" sz="2400" b="1">
                <a:solidFill>
                  <a:srgbClr val="3C2F55"/>
                </a:solidFill>
              </a:rPr>
              <a:t>Solid</a:t>
            </a:r>
            <a:endParaRPr lang="en-KR" sz="2400" b="1">
              <a:solidFill>
                <a:srgbClr val="3C2F55"/>
              </a:solidFill>
            </a:endParaRPr>
          </a:p>
        </p:txBody>
      </p:sp>
      <p:sp>
        <p:nvSpPr>
          <p:cNvPr id="2" name="TextBox 1">
            <a:extLst>
              <a:ext uri="{FF2B5EF4-FFF2-40B4-BE49-F238E27FC236}">
                <a16:creationId xmlns:a16="http://schemas.microsoft.com/office/drawing/2014/main" id="{F0146CDF-A84C-37A7-9F19-4ED632D82A7C}"/>
              </a:ext>
            </a:extLst>
          </p:cNvPr>
          <p:cNvSpPr txBox="1"/>
          <p:nvPr/>
        </p:nvSpPr>
        <p:spPr>
          <a:xfrm>
            <a:off x="4975951" y="3000375"/>
            <a:ext cx="3201719" cy="2677656"/>
          </a:xfrm>
          <a:prstGeom prst="rect">
            <a:avLst/>
          </a:prstGeom>
          <a:noFill/>
          <a:ln>
            <a:noFill/>
          </a:ln>
        </p:spPr>
        <p:txBody>
          <a:bodyPr wrap="square" rtlCol="0">
            <a:spAutoFit/>
          </a:bodyPr>
          <a:lstStyle/>
          <a:p>
            <a:r>
              <a:rPr lang="en-GB" sz="2800" b="1">
                <a:solidFill>
                  <a:srgbClr val="FF0000"/>
                </a:solidFill>
                <a:highlight>
                  <a:srgbClr val="FFFF00"/>
                </a:highlight>
              </a:rPr>
              <a:t>External: ~£100/m</a:t>
            </a:r>
            <a:r>
              <a:rPr lang="en-GB" sz="2800" b="1" baseline="30000">
                <a:solidFill>
                  <a:srgbClr val="FF0000"/>
                </a:solidFill>
                <a:highlight>
                  <a:srgbClr val="FFFF00"/>
                </a:highlight>
              </a:rPr>
              <a:t>2</a:t>
            </a:r>
          </a:p>
          <a:p>
            <a:endParaRPr lang="en-GB" sz="2800" b="1">
              <a:solidFill>
                <a:srgbClr val="FF0000"/>
              </a:solidFill>
              <a:highlight>
                <a:srgbClr val="FFFF00"/>
              </a:highlight>
            </a:endParaRPr>
          </a:p>
          <a:p>
            <a:r>
              <a:rPr lang="en-GB" sz="2800" b="1">
                <a:solidFill>
                  <a:srgbClr val="FF0000"/>
                </a:solidFill>
                <a:highlight>
                  <a:srgbClr val="FFFF00"/>
                </a:highlight>
              </a:rPr>
              <a:t>Internal: £17-125/m</a:t>
            </a:r>
            <a:r>
              <a:rPr lang="en-GB" sz="2800" b="1" baseline="30000">
                <a:solidFill>
                  <a:srgbClr val="FF0000"/>
                </a:solidFill>
                <a:highlight>
                  <a:srgbClr val="FFFF00"/>
                </a:highlight>
              </a:rPr>
              <a:t>2</a:t>
            </a:r>
          </a:p>
          <a:p>
            <a:endParaRPr lang="en-GB" sz="2800" b="1">
              <a:solidFill>
                <a:srgbClr val="FF0000"/>
              </a:solidFill>
              <a:highlight>
                <a:srgbClr val="FFFF00"/>
              </a:highlight>
            </a:endParaRPr>
          </a:p>
        </p:txBody>
      </p:sp>
      <p:sp>
        <p:nvSpPr>
          <p:cNvPr id="3" name="TextBox 2">
            <a:extLst>
              <a:ext uri="{FF2B5EF4-FFF2-40B4-BE49-F238E27FC236}">
                <a16:creationId xmlns:a16="http://schemas.microsoft.com/office/drawing/2014/main" id="{2C64677D-D206-5883-1057-8E54FEC81FD1}"/>
              </a:ext>
            </a:extLst>
          </p:cNvPr>
          <p:cNvSpPr txBox="1"/>
          <p:nvPr/>
        </p:nvSpPr>
        <p:spPr>
          <a:xfrm>
            <a:off x="8424459" y="2938892"/>
            <a:ext cx="3201719" cy="1815882"/>
          </a:xfrm>
          <a:prstGeom prst="rect">
            <a:avLst/>
          </a:prstGeom>
          <a:noFill/>
          <a:ln>
            <a:noFill/>
          </a:ln>
        </p:spPr>
        <p:txBody>
          <a:bodyPr wrap="square" rtlCol="0">
            <a:spAutoFit/>
          </a:bodyPr>
          <a:lstStyle/>
          <a:p>
            <a:r>
              <a:rPr lang="en-GB" sz="2800" b="1">
                <a:solidFill>
                  <a:srgbClr val="FF0000"/>
                </a:solidFill>
                <a:highlight>
                  <a:srgbClr val="FFFF00"/>
                </a:highlight>
              </a:rPr>
              <a:t>Cavity:</a:t>
            </a:r>
          </a:p>
          <a:p>
            <a:r>
              <a:rPr lang="en-GB" sz="2800" b="1">
                <a:solidFill>
                  <a:srgbClr val="FF0000"/>
                </a:solidFill>
                <a:highlight>
                  <a:srgbClr val="FFFF00"/>
                </a:highlight>
              </a:rPr>
              <a:t>£22-£26/m</a:t>
            </a:r>
            <a:r>
              <a:rPr lang="en-GB" sz="2800" b="1" baseline="30000">
                <a:solidFill>
                  <a:srgbClr val="FF0000"/>
                </a:solidFill>
                <a:highlight>
                  <a:srgbClr val="FFFF00"/>
                </a:highlight>
              </a:rPr>
              <a:t>2</a:t>
            </a:r>
          </a:p>
          <a:p>
            <a:endParaRPr lang="en-GB" sz="2800" b="1">
              <a:solidFill>
                <a:srgbClr val="FF0000"/>
              </a:solidFill>
              <a:highlight>
                <a:srgbClr val="FFFF00"/>
              </a:highlight>
            </a:endParaRPr>
          </a:p>
          <a:p>
            <a:endParaRPr lang="en-GB" sz="2800" b="1">
              <a:solidFill>
                <a:srgbClr val="FF0000"/>
              </a:solidFill>
              <a:highlight>
                <a:srgbClr val="FFFF00"/>
              </a:highlight>
            </a:endParaRPr>
          </a:p>
        </p:txBody>
      </p:sp>
    </p:spTree>
    <p:extLst>
      <p:ext uri="{BB962C8B-B14F-4D97-AF65-F5344CB8AC3E}">
        <p14:creationId xmlns:p14="http://schemas.microsoft.com/office/powerpoint/2010/main" val="74100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E3CE7D8-876E-EE59-8374-E30421162CAF}"/>
              </a:ext>
            </a:extLst>
          </p:cNvPr>
          <p:cNvSpPr txBox="1">
            <a:spLocks/>
          </p:cNvSpPr>
          <p:nvPr/>
        </p:nvSpPr>
        <p:spPr>
          <a:xfrm>
            <a:off x="524388" y="893847"/>
            <a:ext cx="7653283" cy="596076"/>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b="1">
                <a:solidFill>
                  <a:srgbClr val="3C2F55"/>
                </a:solidFill>
              </a:rPr>
              <a:t>Key opportunities for church buildings</a:t>
            </a:r>
            <a:endParaRPr lang="en-KR" sz="2800" b="1">
              <a:solidFill>
                <a:srgbClr val="3C2F55"/>
              </a:solidFill>
            </a:endParaRPr>
          </a:p>
        </p:txBody>
      </p:sp>
      <p:pic>
        <p:nvPicPr>
          <p:cNvPr id="7" name="Picture 6">
            <a:extLst>
              <a:ext uri="{FF2B5EF4-FFF2-40B4-BE49-F238E27FC236}">
                <a16:creationId xmlns:a16="http://schemas.microsoft.com/office/drawing/2014/main" id="{457AB975-6323-673A-3D36-ACD53A8BAD7D}"/>
              </a:ext>
            </a:extLst>
          </p:cNvPr>
          <p:cNvPicPr>
            <a:picLocks noChangeAspect="1"/>
          </p:cNvPicPr>
          <p:nvPr/>
        </p:nvPicPr>
        <p:blipFill>
          <a:blip r:embed="rId3"/>
          <a:stretch>
            <a:fillRect/>
          </a:stretch>
        </p:blipFill>
        <p:spPr>
          <a:xfrm>
            <a:off x="690563" y="1830303"/>
            <a:ext cx="4038600" cy="4133850"/>
          </a:xfrm>
          <a:prstGeom prst="rect">
            <a:avLst/>
          </a:prstGeom>
        </p:spPr>
      </p:pic>
      <p:sp>
        <p:nvSpPr>
          <p:cNvPr id="10" name="Title 1">
            <a:extLst>
              <a:ext uri="{FF2B5EF4-FFF2-40B4-BE49-F238E27FC236}">
                <a16:creationId xmlns:a16="http://schemas.microsoft.com/office/drawing/2014/main" id="{5A41DA4C-D124-E1A2-0BD2-622E96FA5A4D}"/>
              </a:ext>
            </a:extLst>
          </p:cNvPr>
          <p:cNvSpPr txBox="1">
            <a:spLocks/>
          </p:cNvSpPr>
          <p:nvPr/>
        </p:nvSpPr>
        <p:spPr>
          <a:xfrm>
            <a:off x="4975951" y="1830303"/>
            <a:ext cx="6621654" cy="596076"/>
          </a:xfrm>
          <a:prstGeom prst="rect">
            <a:avLst/>
          </a:prstGeom>
        </p:spPr>
        <p:txBody>
          <a:bodyPr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GB" sz="2400" b="1">
                <a:solidFill>
                  <a:srgbClr val="3C2F55"/>
                </a:solidFill>
              </a:rPr>
              <a:t>Insulate roofs</a:t>
            </a:r>
            <a:endParaRPr lang="en-KR" sz="2400" b="1">
              <a:solidFill>
                <a:srgbClr val="3C2F55"/>
              </a:solidFill>
            </a:endParaRPr>
          </a:p>
        </p:txBody>
      </p:sp>
      <p:grpSp>
        <p:nvGrpSpPr>
          <p:cNvPr id="2" name="Group 6">
            <a:extLst>
              <a:ext uri="{FF2B5EF4-FFF2-40B4-BE49-F238E27FC236}">
                <a16:creationId xmlns:a16="http://schemas.microsoft.com/office/drawing/2014/main" id="{34D5EDD1-BCEF-47C8-7EF9-7B38F0B51599}"/>
              </a:ext>
            </a:extLst>
          </p:cNvPr>
          <p:cNvGrpSpPr/>
          <p:nvPr/>
        </p:nvGrpSpPr>
        <p:grpSpPr>
          <a:xfrm>
            <a:off x="5677304" y="2487350"/>
            <a:ext cx="5391678" cy="3252370"/>
            <a:chOff x="0" y="0"/>
            <a:chExt cx="16587608" cy="8850864"/>
          </a:xfrm>
        </p:grpSpPr>
        <p:pic>
          <p:nvPicPr>
            <p:cNvPr id="3" name="Picture 7">
              <a:extLst>
                <a:ext uri="{FF2B5EF4-FFF2-40B4-BE49-F238E27FC236}">
                  <a16:creationId xmlns:a16="http://schemas.microsoft.com/office/drawing/2014/main" id="{8DF17413-877A-FED8-45F7-95A36229E324}"/>
                </a:ext>
              </a:extLst>
            </p:cNvPr>
            <p:cNvPicPr>
              <a:picLocks noChangeAspect="1"/>
            </p:cNvPicPr>
            <p:nvPr/>
          </p:nvPicPr>
          <p:blipFill>
            <a:blip r:embed="rId4"/>
            <a:srcRect t="6191" b="40530"/>
            <a:stretch>
              <a:fillRect/>
            </a:stretch>
          </p:blipFill>
          <p:spPr>
            <a:xfrm>
              <a:off x="0" y="0"/>
              <a:ext cx="8204865" cy="4336493"/>
            </a:xfrm>
            <a:prstGeom prst="rect">
              <a:avLst/>
            </a:prstGeom>
          </p:spPr>
        </p:pic>
        <p:pic>
          <p:nvPicPr>
            <p:cNvPr id="4" name="Picture 8">
              <a:extLst>
                <a:ext uri="{FF2B5EF4-FFF2-40B4-BE49-F238E27FC236}">
                  <a16:creationId xmlns:a16="http://schemas.microsoft.com/office/drawing/2014/main" id="{EE86A69A-E4E8-D339-3335-11CD00B87E93}"/>
                </a:ext>
              </a:extLst>
            </p:cNvPr>
            <p:cNvPicPr>
              <a:picLocks noChangeAspect="1"/>
            </p:cNvPicPr>
            <p:nvPr/>
          </p:nvPicPr>
          <p:blipFill>
            <a:blip r:embed="rId5"/>
            <a:srcRect t="3011" b="3011"/>
            <a:stretch>
              <a:fillRect/>
            </a:stretch>
          </p:blipFill>
          <p:spPr>
            <a:xfrm>
              <a:off x="8382743" y="0"/>
              <a:ext cx="8204865" cy="4336493"/>
            </a:xfrm>
            <a:prstGeom prst="rect">
              <a:avLst/>
            </a:prstGeom>
          </p:spPr>
        </p:pic>
        <p:pic>
          <p:nvPicPr>
            <p:cNvPr id="5" name="Picture 9">
              <a:extLst>
                <a:ext uri="{FF2B5EF4-FFF2-40B4-BE49-F238E27FC236}">
                  <a16:creationId xmlns:a16="http://schemas.microsoft.com/office/drawing/2014/main" id="{16845225-F41C-3147-3F62-9B3ED9A8E3C8}"/>
                </a:ext>
              </a:extLst>
            </p:cNvPr>
            <p:cNvPicPr>
              <a:picLocks noChangeAspect="1"/>
            </p:cNvPicPr>
            <p:nvPr/>
          </p:nvPicPr>
          <p:blipFill>
            <a:blip r:embed="rId6"/>
            <a:srcRect t="4433" b="19624"/>
            <a:stretch>
              <a:fillRect/>
            </a:stretch>
          </p:blipFill>
          <p:spPr>
            <a:xfrm>
              <a:off x="0" y="4514371"/>
              <a:ext cx="8204865" cy="4336493"/>
            </a:xfrm>
            <a:prstGeom prst="rect">
              <a:avLst/>
            </a:prstGeom>
          </p:spPr>
        </p:pic>
        <p:pic>
          <p:nvPicPr>
            <p:cNvPr id="6" name="Picture 10">
              <a:extLst>
                <a:ext uri="{FF2B5EF4-FFF2-40B4-BE49-F238E27FC236}">
                  <a16:creationId xmlns:a16="http://schemas.microsoft.com/office/drawing/2014/main" id="{80C83116-21E4-DAA4-75BE-96BBF41783B3}"/>
                </a:ext>
              </a:extLst>
            </p:cNvPr>
            <p:cNvPicPr>
              <a:picLocks noChangeAspect="1"/>
            </p:cNvPicPr>
            <p:nvPr/>
          </p:nvPicPr>
          <p:blipFill>
            <a:blip r:embed="rId7"/>
            <a:srcRect t="50421" b="11918"/>
            <a:stretch>
              <a:fillRect/>
            </a:stretch>
          </p:blipFill>
          <p:spPr>
            <a:xfrm>
              <a:off x="8382743" y="4514371"/>
              <a:ext cx="8204865" cy="4336493"/>
            </a:xfrm>
            <a:prstGeom prst="rect">
              <a:avLst/>
            </a:prstGeom>
          </p:spPr>
        </p:pic>
      </p:grpSp>
      <p:sp>
        <p:nvSpPr>
          <p:cNvPr id="8" name="TextBox 7">
            <a:extLst>
              <a:ext uri="{FF2B5EF4-FFF2-40B4-BE49-F238E27FC236}">
                <a16:creationId xmlns:a16="http://schemas.microsoft.com/office/drawing/2014/main" id="{4798A2C8-7CD2-645C-C81E-FF40A98EE22D}"/>
              </a:ext>
            </a:extLst>
          </p:cNvPr>
          <p:cNvSpPr txBox="1"/>
          <p:nvPr/>
        </p:nvSpPr>
        <p:spPr>
          <a:xfrm>
            <a:off x="5677304" y="2487202"/>
            <a:ext cx="6254024" cy="3683060"/>
          </a:xfrm>
          <a:prstGeom prst="rect">
            <a:avLst/>
          </a:prstGeom>
          <a:noFill/>
          <a:ln>
            <a:noFill/>
          </a:ln>
        </p:spPr>
        <p:txBody>
          <a:bodyPr wrap="square" rtlCol="0">
            <a:spAutoFit/>
          </a:bodyPr>
          <a:lstStyle/>
          <a:p>
            <a:r>
              <a:rPr lang="en-GB" sz="2800" b="1">
                <a:solidFill>
                  <a:srgbClr val="FF0000"/>
                </a:solidFill>
                <a:highlight>
                  <a:srgbClr val="FFFF00"/>
                </a:highlight>
              </a:rPr>
              <a:t>Standard pitched roof:</a:t>
            </a:r>
          </a:p>
          <a:p>
            <a:r>
              <a:rPr lang="en-GB" sz="2800" b="1">
                <a:solidFill>
                  <a:srgbClr val="FF0000"/>
                </a:solidFill>
                <a:highlight>
                  <a:srgbClr val="FFFF00"/>
                </a:highlight>
              </a:rPr>
              <a:t> ~£10/m</a:t>
            </a:r>
            <a:r>
              <a:rPr lang="en-GB" sz="2800" b="1" baseline="30000">
                <a:solidFill>
                  <a:srgbClr val="FF0000"/>
                </a:solidFill>
                <a:highlight>
                  <a:srgbClr val="FFFF00"/>
                </a:highlight>
              </a:rPr>
              <a:t>2 </a:t>
            </a:r>
            <a:r>
              <a:rPr lang="en-GB" sz="2800" b="1">
                <a:solidFill>
                  <a:srgbClr val="FF0000"/>
                </a:solidFill>
                <a:highlight>
                  <a:srgbClr val="FFFF00"/>
                </a:highlight>
              </a:rPr>
              <a:t>self-install</a:t>
            </a:r>
          </a:p>
          <a:p>
            <a:r>
              <a:rPr lang="en-GB" sz="2800" b="1">
                <a:solidFill>
                  <a:srgbClr val="FF0000"/>
                </a:solidFill>
                <a:highlight>
                  <a:srgbClr val="FFFF00"/>
                </a:highlight>
              </a:rPr>
              <a:t>~£10/m</a:t>
            </a:r>
            <a:r>
              <a:rPr lang="en-GB" sz="2800" b="1" baseline="30000">
                <a:solidFill>
                  <a:srgbClr val="FF0000"/>
                </a:solidFill>
                <a:highlight>
                  <a:srgbClr val="FFFF00"/>
                </a:highlight>
              </a:rPr>
              <a:t>2</a:t>
            </a:r>
            <a:r>
              <a:rPr lang="en-GB" sz="2800" b="1">
                <a:solidFill>
                  <a:srgbClr val="FF0000"/>
                </a:solidFill>
                <a:highlight>
                  <a:srgbClr val="FFFF00"/>
                </a:highlight>
              </a:rPr>
              <a:t> pro-install</a:t>
            </a:r>
          </a:p>
          <a:p>
            <a:endParaRPr lang="en-GB" sz="2800" b="1">
              <a:solidFill>
                <a:srgbClr val="FF0000"/>
              </a:solidFill>
              <a:highlight>
                <a:srgbClr val="FFFF00"/>
              </a:highlight>
            </a:endParaRPr>
          </a:p>
          <a:p>
            <a:r>
              <a:rPr lang="en-GB" sz="2800" b="1">
                <a:solidFill>
                  <a:srgbClr val="FF0000"/>
                </a:solidFill>
                <a:highlight>
                  <a:srgbClr val="FFFF00"/>
                </a:highlight>
              </a:rPr>
              <a:t>Vaulted ceiling: £20-30/m</a:t>
            </a:r>
            <a:r>
              <a:rPr lang="en-GB" sz="2800" b="1" baseline="30000">
                <a:solidFill>
                  <a:srgbClr val="FF0000"/>
                </a:solidFill>
                <a:highlight>
                  <a:srgbClr val="FFFF00"/>
                </a:highlight>
              </a:rPr>
              <a:t>2</a:t>
            </a:r>
          </a:p>
          <a:p>
            <a:endParaRPr lang="en-GB" sz="2800" b="1" baseline="30000">
              <a:solidFill>
                <a:srgbClr val="FF0000"/>
              </a:solidFill>
              <a:highlight>
                <a:srgbClr val="FFFF00"/>
              </a:highlight>
            </a:endParaRPr>
          </a:p>
          <a:p>
            <a:r>
              <a:rPr lang="en-GB" sz="2800" b="1">
                <a:solidFill>
                  <a:srgbClr val="FF0000"/>
                </a:solidFill>
                <a:highlight>
                  <a:srgbClr val="FFFF00"/>
                </a:highlight>
              </a:rPr>
              <a:t>Flat roof: £25-35/m</a:t>
            </a:r>
            <a:r>
              <a:rPr lang="en-GB" sz="2800" b="1" baseline="30000">
                <a:solidFill>
                  <a:srgbClr val="FF0000"/>
                </a:solidFill>
                <a:highlight>
                  <a:srgbClr val="FFFF00"/>
                </a:highlight>
              </a:rPr>
              <a:t>2</a:t>
            </a:r>
          </a:p>
          <a:p>
            <a:endParaRPr lang="en-GB" sz="2800" b="1" baseline="30000">
              <a:solidFill>
                <a:srgbClr val="FF0000"/>
              </a:solidFill>
              <a:highlight>
                <a:srgbClr val="FFFF00"/>
              </a:highlight>
            </a:endParaRPr>
          </a:p>
          <a:p>
            <a:endParaRPr lang="en-GB" sz="2800" b="1">
              <a:solidFill>
                <a:srgbClr val="FF0000"/>
              </a:solidFill>
              <a:highlight>
                <a:srgbClr val="FFFF00"/>
              </a:highlight>
            </a:endParaRPr>
          </a:p>
        </p:txBody>
      </p:sp>
    </p:spTree>
    <p:extLst>
      <p:ext uri="{BB962C8B-B14F-4D97-AF65-F5344CB8AC3E}">
        <p14:creationId xmlns:p14="http://schemas.microsoft.com/office/powerpoint/2010/main" val="38545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E3CE7D8-876E-EE59-8374-E30421162CAF}"/>
              </a:ext>
            </a:extLst>
          </p:cNvPr>
          <p:cNvSpPr txBox="1">
            <a:spLocks/>
          </p:cNvSpPr>
          <p:nvPr/>
        </p:nvSpPr>
        <p:spPr>
          <a:xfrm>
            <a:off x="524388" y="893847"/>
            <a:ext cx="7653283" cy="596076"/>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b="1">
                <a:solidFill>
                  <a:srgbClr val="3C2F55"/>
                </a:solidFill>
              </a:rPr>
              <a:t>Key opportunities for church buildings</a:t>
            </a:r>
            <a:endParaRPr lang="en-KR" sz="2800" b="1">
              <a:solidFill>
                <a:srgbClr val="3C2F55"/>
              </a:solidFill>
            </a:endParaRPr>
          </a:p>
        </p:txBody>
      </p:sp>
      <p:pic>
        <p:nvPicPr>
          <p:cNvPr id="7" name="Picture 6">
            <a:extLst>
              <a:ext uri="{FF2B5EF4-FFF2-40B4-BE49-F238E27FC236}">
                <a16:creationId xmlns:a16="http://schemas.microsoft.com/office/drawing/2014/main" id="{457AB975-6323-673A-3D36-ACD53A8BAD7D}"/>
              </a:ext>
            </a:extLst>
          </p:cNvPr>
          <p:cNvPicPr>
            <a:picLocks noChangeAspect="1"/>
          </p:cNvPicPr>
          <p:nvPr/>
        </p:nvPicPr>
        <p:blipFill>
          <a:blip r:embed="rId3"/>
          <a:stretch>
            <a:fillRect/>
          </a:stretch>
        </p:blipFill>
        <p:spPr>
          <a:xfrm>
            <a:off x="690563" y="1830303"/>
            <a:ext cx="4038600" cy="4133850"/>
          </a:xfrm>
          <a:prstGeom prst="rect">
            <a:avLst/>
          </a:prstGeom>
        </p:spPr>
      </p:pic>
      <p:sp>
        <p:nvSpPr>
          <p:cNvPr id="10" name="Title 1">
            <a:extLst>
              <a:ext uri="{FF2B5EF4-FFF2-40B4-BE49-F238E27FC236}">
                <a16:creationId xmlns:a16="http://schemas.microsoft.com/office/drawing/2014/main" id="{5A41DA4C-D124-E1A2-0BD2-622E96FA5A4D}"/>
              </a:ext>
            </a:extLst>
          </p:cNvPr>
          <p:cNvSpPr txBox="1">
            <a:spLocks/>
          </p:cNvSpPr>
          <p:nvPr/>
        </p:nvSpPr>
        <p:spPr>
          <a:xfrm>
            <a:off x="4975951" y="1874668"/>
            <a:ext cx="6621654" cy="596076"/>
          </a:xfrm>
          <a:prstGeom prst="rect">
            <a:avLst/>
          </a:prstGeom>
        </p:spPr>
        <p:txBody>
          <a:bodyPr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GB" sz="2400" b="1">
                <a:solidFill>
                  <a:srgbClr val="3C2F55"/>
                </a:solidFill>
              </a:rPr>
              <a:t>Insulate floors</a:t>
            </a:r>
            <a:endParaRPr lang="en-KR" sz="2400" b="1">
              <a:solidFill>
                <a:srgbClr val="3C2F55"/>
              </a:solidFill>
            </a:endParaRPr>
          </a:p>
        </p:txBody>
      </p:sp>
      <p:sp>
        <p:nvSpPr>
          <p:cNvPr id="8" name="Freeform 6">
            <a:extLst>
              <a:ext uri="{FF2B5EF4-FFF2-40B4-BE49-F238E27FC236}">
                <a16:creationId xmlns:a16="http://schemas.microsoft.com/office/drawing/2014/main" id="{486AEE3B-69D3-A81E-4BA6-2652FA4BE571}"/>
              </a:ext>
            </a:extLst>
          </p:cNvPr>
          <p:cNvSpPr/>
          <p:nvPr/>
        </p:nvSpPr>
        <p:spPr>
          <a:xfrm>
            <a:off x="9564736" y="2780438"/>
            <a:ext cx="2032869" cy="1848391"/>
          </a:xfrm>
          <a:custGeom>
            <a:avLst/>
            <a:gdLst/>
            <a:ahLst/>
            <a:cxnLst/>
            <a:rect l="l" t="t" r="r" b="b"/>
            <a:pathLst>
              <a:path w="5322498" h="3659819">
                <a:moveTo>
                  <a:pt x="0" y="0"/>
                </a:moveTo>
                <a:lnTo>
                  <a:pt x="5322498" y="0"/>
                </a:lnTo>
                <a:lnTo>
                  <a:pt x="5322498" y="3659819"/>
                </a:lnTo>
                <a:lnTo>
                  <a:pt x="0" y="3659819"/>
                </a:lnTo>
                <a:lnTo>
                  <a:pt x="0" y="0"/>
                </a:lnTo>
                <a:close/>
              </a:path>
            </a:pathLst>
          </a:custGeom>
          <a:blipFill>
            <a:blip r:embed="rId4"/>
            <a:stretch>
              <a:fillRect l="-188" r="-188"/>
            </a:stretch>
          </a:blipFill>
        </p:spPr>
        <p:txBody>
          <a:bodyPr/>
          <a:lstStyle/>
          <a:p>
            <a:endParaRPr lang="en-GB"/>
          </a:p>
        </p:txBody>
      </p:sp>
      <p:sp>
        <p:nvSpPr>
          <p:cNvPr id="9" name="Freeform 7">
            <a:extLst>
              <a:ext uri="{FF2B5EF4-FFF2-40B4-BE49-F238E27FC236}">
                <a16:creationId xmlns:a16="http://schemas.microsoft.com/office/drawing/2014/main" id="{65F8F009-04C8-857F-942D-7DD500D1B0F2}"/>
              </a:ext>
            </a:extLst>
          </p:cNvPr>
          <p:cNvSpPr/>
          <p:nvPr/>
        </p:nvSpPr>
        <p:spPr>
          <a:xfrm>
            <a:off x="5079565" y="2768562"/>
            <a:ext cx="2032869" cy="1860267"/>
          </a:xfrm>
          <a:custGeom>
            <a:avLst/>
            <a:gdLst/>
            <a:ahLst/>
            <a:cxnLst/>
            <a:rect l="l" t="t" r="r" b="b"/>
            <a:pathLst>
              <a:path w="5322498" h="3683334">
                <a:moveTo>
                  <a:pt x="0" y="0"/>
                </a:moveTo>
                <a:lnTo>
                  <a:pt x="5322498" y="0"/>
                </a:lnTo>
                <a:lnTo>
                  <a:pt x="5322498" y="3683334"/>
                </a:lnTo>
                <a:lnTo>
                  <a:pt x="0" y="3683334"/>
                </a:lnTo>
                <a:lnTo>
                  <a:pt x="0" y="0"/>
                </a:lnTo>
                <a:close/>
              </a:path>
            </a:pathLst>
          </a:custGeom>
          <a:blipFill>
            <a:blip r:embed="rId5"/>
            <a:stretch>
              <a:fillRect l="-93" r="-93"/>
            </a:stretch>
          </a:blipFill>
        </p:spPr>
        <p:txBody>
          <a:bodyPr/>
          <a:lstStyle/>
          <a:p>
            <a:endParaRPr lang="en-GB"/>
          </a:p>
        </p:txBody>
      </p:sp>
      <p:sp>
        <p:nvSpPr>
          <p:cNvPr id="11" name="Freeform 8">
            <a:extLst>
              <a:ext uri="{FF2B5EF4-FFF2-40B4-BE49-F238E27FC236}">
                <a16:creationId xmlns:a16="http://schemas.microsoft.com/office/drawing/2014/main" id="{6F23C93B-869F-D472-8944-96AF47FE637C}"/>
              </a:ext>
            </a:extLst>
          </p:cNvPr>
          <p:cNvSpPr/>
          <p:nvPr/>
        </p:nvSpPr>
        <p:spPr>
          <a:xfrm>
            <a:off x="7322151" y="2766759"/>
            <a:ext cx="2032868" cy="1862070"/>
          </a:xfrm>
          <a:custGeom>
            <a:avLst/>
            <a:gdLst/>
            <a:ahLst/>
            <a:cxnLst/>
            <a:rect l="l" t="t" r="r" b="b"/>
            <a:pathLst>
              <a:path w="5322496" h="3686904">
                <a:moveTo>
                  <a:pt x="0" y="0"/>
                </a:moveTo>
                <a:lnTo>
                  <a:pt x="5322497" y="0"/>
                </a:lnTo>
                <a:lnTo>
                  <a:pt x="5322497" y="3686904"/>
                </a:lnTo>
                <a:lnTo>
                  <a:pt x="0" y="3686904"/>
                </a:lnTo>
                <a:lnTo>
                  <a:pt x="0" y="0"/>
                </a:lnTo>
                <a:close/>
              </a:path>
            </a:pathLst>
          </a:custGeom>
          <a:blipFill>
            <a:blip r:embed="rId6"/>
            <a:stretch>
              <a:fillRect t="-2569" b="-2569"/>
            </a:stretch>
          </a:blipFill>
        </p:spPr>
        <p:txBody>
          <a:bodyPr/>
          <a:lstStyle/>
          <a:p>
            <a:endParaRPr lang="en-GB"/>
          </a:p>
        </p:txBody>
      </p:sp>
      <p:sp>
        <p:nvSpPr>
          <p:cNvPr id="2" name="TextBox 1">
            <a:extLst>
              <a:ext uri="{FF2B5EF4-FFF2-40B4-BE49-F238E27FC236}">
                <a16:creationId xmlns:a16="http://schemas.microsoft.com/office/drawing/2014/main" id="{29043C16-440E-7E4D-9BAC-2CE835BF562B}"/>
              </a:ext>
            </a:extLst>
          </p:cNvPr>
          <p:cNvSpPr txBox="1"/>
          <p:nvPr/>
        </p:nvSpPr>
        <p:spPr>
          <a:xfrm>
            <a:off x="5065811" y="2766759"/>
            <a:ext cx="1919691" cy="2246769"/>
          </a:xfrm>
          <a:prstGeom prst="rect">
            <a:avLst/>
          </a:prstGeom>
          <a:noFill/>
          <a:ln>
            <a:noFill/>
          </a:ln>
        </p:spPr>
        <p:txBody>
          <a:bodyPr wrap="square" rtlCol="0">
            <a:spAutoFit/>
          </a:bodyPr>
          <a:lstStyle/>
          <a:p>
            <a:r>
              <a:rPr lang="en-GB" sz="2800" b="1">
                <a:solidFill>
                  <a:srgbClr val="FF0000"/>
                </a:solidFill>
                <a:highlight>
                  <a:srgbClr val="FFFF00"/>
                </a:highlight>
              </a:rPr>
              <a:t>Susp</a:t>
            </a:r>
          </a:p>
          <a:p>
            <a:r>
              <a:rPr lang="en-GB" sz="2800" b="1">
                <a:solidFill>
                  <a:srgbClr val="FF0000"/>
                </a:solidFill>
                <a:highlight>
                  <a:srgbClr val="FFFF00"/>
                </a:highlight>
              </a:rPr>
              <a:t>Timber:</a:t>
            </a:r>
          </a:p>
          <a:p>
            <a:r>
              <a:rPr lang="en-GB" sz="2800" b="1">
                <a:solidFill>
                  <a:srgbClr val="FF0000"/>
                </a:solidFill>
                <a:highlight>
                  <a:srgbClr val="FFFF00"/>
                </a:highlight>
              </a:rPr>
              <a:t>~£95/m</a:t>
            </a:r>
            <a:r>
              <a:rPr lang="en-GB" sz="2800" b="1" baseline="30000">
                <a:solidFill>
                  <a:srgbClr val="FF0000"/>
                </a:solidFill>
                <a:highlight>
                  <a:srgbClr val="FFFF00"/>
                </a:highlight>
              </a:rPr>
              <a:t>2</a:t>
            </a:r>
          </a:p>
          <a:p>
            <a:endParaRPr lang="en-GB" sz="2800" b="1">
              <a:solidFill>
                <a:srgbClr val="FF0000"/>
              </a:solidFill>
              <a:highlight>
                <a:srgbClr val="FFFF00"/>
              </a:highlight>
            </a:endParaRPr>
          </a:p>
          <a:p>
            <a:endParaRPr lang="en-GB" sz="2800" b="1">
              <a:solidFill>
                <a:srgbClr val="FF0000"/>
              </a:solidFill>
              <a:highlight>
                <a:srgbClr val="FFFF00"/>
              </a:highlight>
            </a:endParaRPr>
          </a:p>
        </p:txBody>
      </p:sp>
      <p:sp>
        <p:nvSpPr>
          <p:cNvPr id="3" name="TextBox 2">
            <a:extLst>
              <a:ext uri="{FF2B5EF4-FFF2-40B4-BE49-F238E27FC236}">
                <a16:creationId xmlns:a16="http://schemas.microsoft.com/office/drawing/2014/main" id="{1C4C8B99-718E-A89C-CD6F-4C8BA6D8E74A}"/>
              </a:ext>
            </a:extLst>
          </p:cNvPr>
          <p:cNvSpPr txBox="1"/>
          <p:nvPr/>
        </p:nvSpPr>
        <p:spPr>
          <a:xfrm>
            <a:off x="7274975" y="2766758"/>
            <a:ext cx="1805391" cy="2246769"/>
          </a:xfrm>
          <a:prstGeom prst="rect">
            <a:avLst/>
          </a:prstGeom>
          <a:noFill/>
          <a:ln>
            <a:noFill/>
          </a:ln>
        </p:spPr>
        <p:txBody>
          <a:bodyPr wrap="square" rtlCol="0">
            <a:spAutoFit/>
          </a:bodyPr>
          <a:lstStyle/>
          <a:p>
            <a:r>
              <a:rPr lang="en-GB" sz="2800" b="1">
                <a:solidFill>
                  <a:srgbClr val="FF0000"/>
                </a:solidFill>
                <a:highlight>
                  <a:srgbClr val="FFFF00"/>
                </a:highlight>
              </a:rPr>
              <a:t>Q-Bot:</a:t>
            </a:r>
          </a:p>
          <a:p>
            <a:r>
              <a:rPr lang="en-GB" sz="2800" b="1">
                <a:solidFill>
                  <a:srgbClr val="FF0000"/>
                </a:solidFill>
                <a:highlight>
                  <a:srgbClr val="FFFF00"/>
                </a:highlight>
              </a:rPr>
              <a:t>£75-£150/m</a:t>
            </a:r>
            <a:r>
              <a:rPr lang="en-GB" sz="2800" b="1" baseline="30000">
                <a:solidFill>
                  <a:srgbClr val="FF0000"/>
                </a:solidFill>
                <a:highlight>
                  <a:srgbClr val="FFFF00"/>
                </a:highlight>
              </a:rPr>
              <a:t>2</a:t>
            </a:r>
          </a:p>
          <a:p>
            <a:endParaRPr lang="en-GB" sz="2800" b="1">
              <a:solidFill>
                <a:srgbClr val="FF0000"/>
              </a:solidFill>
              <a:highlight>
                <a:srgbClr val="FFFF00"/>
              </a:highlight>
            </a:endParaRPr>
          </a:p>
          <a:p>
            <a:endParaRPr lang="en-GB" sz="2800" b="1">
              <a:solidFill>
                <a:srgbClr val="FF0000"/>
              </a:solidFill>
              <a:highlight>
                <a:srgbClr val="FFFF00"/>
              </a:highlight>
            </a:endParaRPr>
          </a:p>
        </p:txBody>
      </p:sp>
      <p:sp>
        <p:nvSpPr>
          <p:cNvPr id="4" name="TextBox 3">
            <a:extLst>
              <a:ext uri="{FF2B5EF4-FFF2-40B4-BE49-F238E27FC236}">
                <a16:creationId xmlns:a16="http://schemas.microsoft.com/office/drawing/2014/main" id="{D1752A15-C3D8-3D61-7123-883E12C8593E}"/>
              </a:ext>
            </a:extLst>
          </p:cNvPr>
          <p:cNvSpPr txBox="1"/>
          <p:nvPr/>
        </p:nvSpPr>
        <p:spPr>
          <a:xfrm>
            <a:off x="9531314" y="2766757"/>
            <a:ext cx="1805391" cy="1815882"/>
          </a:xfrm>
          <a:prstGeom prst="rect">
            <a:avLst/>
          </a:prstGeom>
          <a:noFill/>
          <a:ln>
            <a:noFill/>
          </a:ln>
        </p:spPr>
        <p:txBody>
          <a:bodyPr wrap="square" rtlCol="0">
            <a:spAutoFit/>
          </a:bodyPr>
          <a:lstStyle/>
          <a:p>
            <a:r>
              <a:rPr lang="en-GB" sz="2800" b="1">
                <a:solidFill>
                  <a:srgbClr val="FF0000"/>
                </a:solidFill>
                <a:highlight>
                  <a:srgbClr val="FFFF00"/>
                </a:highlight>
              </a:rPr>
              <a:t>Solid:</a:t>
            </a:r>
          </a:p>
          <a:p>
            <a:r>
              <a:rPr lang="en-GB" sz="2800" b="1">
                <a:solidFill>
                  <a:srgbClr val="FF0000"/>
                </a:solidFill>
                <a:highlight>
                  <a:srgbClr val="FFFF00"/>
                </a:highlight>
              </a:rPr>
              <a:t>~£70/m</a:t>
            </a:r>
            <a:r>
              <a:rPr lang="en-GB" sz="2800" b="1" baseline="30000">
                <a:solidFill>
                  <a:srgbClr val="FF0000"/>
                </a:solidFill>
                <a:highlight>
                  <a:srgbClr val="FFFF00"/>
                </a:highlight>
              </a:rPr>
              <a:t>2</a:t>
            </a:r>
          </a:p>
          <a:p>
            <a:endParaRPr lang="en-GB" sz="2800" b="1">
              <a:solidFill>
                <a:srgbClr val="FF0000"/>
              </a:solidFill>
              <a:highlight>
                <a:srgbClr val="FFFF00"/>
              </a:highlight>
            </a:endParaRPr>
          </a:p>
          <a:p>
            <a:endParaRPr lang="en-GB" sz="2800" b="1">
              <a:solidFill>
                <a:srgbClr val="FF0000"/>
              </a:solidFill>
              <a:highlight>
                <a:srgbClr val="FFFF00"/>
              </a:highlight>
            </a:endParaRPr>
          </a:p>
        </p:txBody>
      </p:sp>
    </p:spTree>
    <p:extLst>
      <p:ext uri="{BB962C8B-B14F-4D97-AF65-F5344CB8AC3E}">
        <p14:creationId xmlns:p14="http://schemas.microsoft.com/office/powerpoint/2010/main" val="210020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79F334-312E-0B49-BDF8-D7A234E5E7FC}"/>
              </a:ext>
            </a:extLst>
          </p:cNvPr>
          <p:cNvSpPr/>
          <p:nvPr/>
        </p:nvSpPr>
        <p:spPr>
          <a:xfrm>
            <a:off x="0" y="1938102"/>
            <a:ext cx="12192000" cy="3747052"/>
          </a:xfrm>
          <a:prstGeom prst="rect">
            <a:avLst/>
          </a:prstGeom>
          <a:solidFill>
            <a:srgbClr val="D2D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solidFill>
                <a:srgbClr val="D2D0E0"/>
              </a:solidFill>
            </a:endParaRPr>
          </a:p>
        </p:txBody>
      </p:sp>
      <p:sp>
        <p:nvSpPr>
          <p:cNvPr id="2" name="Title 1">
            <a:extLst>
              <a:ext uri="{FF2B5EF4-FFF2-40B4-BE49-F238E27FC236}">
                <a16:creationId xmlns:a16="http://schemas.microsoft.com/office/drawing/2014/main" id="{BE5E2FC4-8715-114F-B0D4-AE544AA65CE9}"/>
              </a:ext>
            </a:extLst>
          </p:cNvPr>
          <p:cNvSpPr>
            <a:spLocks noGrp="1"/>
          </p:cNvSpPr>
          <p:nvPr>
            <p:ph type="title"/>
          </p:nvPr>
        </p:nvSpPr>
        <p:spPr>
          <a:xfrm>
            <a:off x="589005" y="1172846"/>
            <a:ext cx="9933222" cy="736531"/>
          </a:xfrm>
        </p:spPr>
        <p:txBody>
          <a:bodyPr/>
          <a:lstStyle/>
          <a:p>
            <a:r>
              <a:rPr lang="en-GB" sz="2800" b="1">
                <a:solidFill>
                  <a:srgbClr val="3C2F55"/>
                </a:solidFill>
                <a:latin typeface="Arial" panose="020B0604020202020204" pitchFamily="34" charset="0"/>
                <a:cs typeface="Arial" panose="020B0604020202020204" pitchFamily="34" charset="0"/>
              </a:rPr>
              <a:t>Who we are</a:t>
            </a:r>
            <a:br>
              <a:rPr lang="en-KR" sz="2800" b="1">
                <a:latin typeface="Arial" panose="020B0604020202020204" pitchFamily="34" charset="0"/>
                <a:cs typeface="Arial" panose="020B0604020202020204" pitchFamily="34" charset="0"/>
              </a:rPr>
            </a:br>
            <a:endParaRPr lang="en-KR" sz="2800"/>
          </a:p>
        </p:txBody>
      </p:sp>
      <p:sp>
        <p:nvSpPr>
          <p:cNvPr id="3" name="Content Placeholder 2">
            <a:extLst>
              <a:ext uri="{FF2B5EF4-FFF2-40B4-BE49-F238E27FC236}">
                <a16:creationId xmlns:a16="http://schemas.microsoft.com/office/drawing/2014/main" id="{BE4A3B78-4713-DC47-B6B4-E3ECFC71124A}"/>
              </a:ext>
            </a:extLst>
          </p:cNvPr>
          <p:cNvSpPr>
            <a:spLocks noGrp="1"/>
          </p:cNvSpPr>
          <p:nvPr>
            <p:ph sz="half" idx="1"/>
          </p:nvPr>
        </p:nvSpPr>
        <p:spPr>
          <a:xfrm>
            <a:off x="589005" y="2627590"/>
            <a:ext cx="11011930" cy="1901912"/>
          </a:xfrm>
        </p:spPr>
        <p:txBody>
          <a:bodyPr/>
          <a:lstStyle/>
          <a:p>
            <a:pPr>
              <a:lnSpc>
                <a:spcPts val="2300"/>
              </a:lnSpc>
              <a:spcBef>
                <a:spcPts val="0"/>
              </a:spcBef>
              <a:spcAft>
                <a:spcPts val="1000"/>
              </a:spcAft>
            </a:pPr>
            <a:r>
              <a:rPr lang="en-GB" sz="2000">
                <a:solidFill>
                  <a:srgbClr val="333F48"/>
                </a:solidFill>
                <a:latin typeface="Arial" panose="020B0604020202020204" pitchFamily="34" charset="0"/>
                <a:cs typeface="Arial" panose="020B0604020202020204" pitchFamily="34" charset="0"/>
              </a:rPr>
              <a:t>Funded by the Scottish Government.</a:t>
            </a:r>
          </a:p>
          <a:p>
            <a:pPr>
              <a:lnSpc>
                <a:spcPts val="2300"/>
              </a:lnSpc>
              <a:spcBef>
                <a:spcPts val="0"/>
              </a:spcBef>
              <a:spcAft>
                <a:spcPts val="1000"/>
              </a:spcAft>
            </a:pPr>
            <a:r>
              <a:rPr lang="en-GB" sz="2000">
                <a:solidFill>
                  <a:srgbClr val="333F48"/>
                </a:solidFill>
                <a:latin typeface="Arial" panose="020B0604020202020204" pitchFamily="34" charset="0"/>
                <a:cs typeface="Arial" panose="020B0604020202020204" pitchFamily="34" charset="0"/>
              </a:rPr>
              <a:t>We provide free, impartial support and access to funding to help small and medium-sized enterprises save energy, carbon and money.</a:t>
            </a:r>
          </a:p>
          <a:p>
            <a:pPr>
              <a:lnSpc>
                <a:spcPts val="2300"/>
              </a:lnSpc>
              <a:spcBef>
                <a:spcPts val="0"/>
              </a:spcBef>
              <a:spcAft>
                <a:spcPts val="1000"/>
              </a:spcAft>
            </a:pPr>
            <a:r>
              <a:rPr lang="en-GB" sz="2000">
                <a:solidFill>
                  <a:srgbClr val="333F48"/>
                </a:solidFill>
                <a:latin typeface="Arial" panose="020B0604020202020204" pitchFamily="34" charset="0"/>
                <a:cs typeface="Arial" panose="020B0604020202020204" pitchFamily="34" charset="0"/>
              </a:rPr>
              <a:t>We help businesses </a:t>
            </a:r>
            <a:r>
              <a:rPr lang="en-GB" sz="2000" b="1">
                <a:solidFill>
                  <a:srgbClr val="333F48"/>
                </a:solidFill>
                <a:latin typeface="Arial" panose="020B0604020202020204" pitchFamily="34" charset="0"/>
                <a:cs typeface="Arial" panose="020B0604020202020204" pitchFamily="34" charset="0"/>
              </a:rPr>
              <a:t>identify and implement </a:t>
            </a:r>
            <a:r>
              <a:rPr lang="en-GB" sz="2000">
                <a:solidFill>
                  <a:srgbClr val="333F48"/>
                </a:solidFill>
                <a:latin typeface="Arial" panose="020B0604020202020204" pitchFamily="34" charset="0"/>
                <a:cs typeface="Arial" panose="020B0604020202020204" pitchFamily="34" charset="0"/>
              </a:rPr>
              <a:t>energy saving projects. </a:t>
            </a:r>
          </a:p>
          <a:p>
            <a:pPr>
              <a:lnSpc>
                <a:spcPts val="2300"/>
              </a:lnSpc>
              <a:spcBef>
                <a:spcPts val="0"/>
              </a:spcBef>
              <a:spcAft>
                <a:spcPts val="1000"/>
              </a:spcAft>
            </a:pPr>
            <a:r>
              <a:rPr lang="en-GB" sz="2000">
                <a:solidFill>
                  <a:srgbClr val="333F48"/>
                </a:solidFill>
                <a:latin typeface="Arial" panose="020B0604020202020204" pitchFamily="34" charset="0"/>
                <a:cs typeface="Arial" panose="020B0604020202020204" pitchFamily="34" charset="0"/>
              </a:rPr>
              <a:t>Local support covering all of Scotland</a:t>
            </a:r>
          </a:p>
          <a:p>
            <a:pPr>
              <a:lnSpc>
                <a:spcPts val="2300"/>
              </a:lnSpc>
              <a:spcBef>
                <a:spcPts val="0"/>
              </a:spcBef>
              <a:spcAft>
                <a:spcPts val="1000"/>
              </a:spcAft>
            </a:pPr>
            <a:r>
              <a:rPr lang="en-GB" sz="2000">
                <a:solidFill>
                  <a:srgbClr val="333F48"/>
                </a:solidFill>
                <a:latin typeface="Arial" panose="020B0604020202020204" pitchFamily="34" charset="0"/>
                <a:cs typeface="Arial" panose="020B0604020202020204" pitchFamily="34" charset="0"/>
              </a:rPr>
              <a:t>Previously known as the Energy Efficiency Business Support Service, and now managed by Energy Saving Trust.</a:t>
            </a:r>
            <a:endParaRPr lang="en-KR" sz="2000">
              <a:solidFill>
                <a:srgbClr val="333F4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8461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E3CE7D8-876E-EE59-8374-E30421162CAF}"/>
              </a:ext>
            </a:extLst>
          </p:cNvPr>
          <p:cNvSpPr txBox="1">
            <a:spLocks/>
          </p:cNvSpPr>
          <p:nvPr/>
        </p:nvSpPr>
        <p:spPr>
          <a:xfrm>
            <a:off x="524388" y="893847"/>
            <a:ext cx="7653283" cy="596076"/>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b="1">
                <a:solidFill>
                  <a:srgbClr val="3C2F55"/>
                </a:solidFill>
              </a:rPr>
              <a:t>Key opportunities for church buildings</a:t>
            </a:r>
            <a:endParaRPr lang="en-KR" sz="2800" b="1">
              <a:solidFill>
                <a:srgbClr val="3C2F55"/>
              </a:solidFill>
            </a:endParaRPr>
          </a:p>
        </p:txBody>
      </p:sp>
      <p:pic>
        <p:nvPicPr>
          <p:cNvPr id="7" name="Picture 6">
            <a:extLst>
              <a:ext uri="{FF2B5EF4-FFF2-40B4-BE49-F238E27FC236}">
                <a16:creationId xmlns:a16="http://schemas.microsoft.com/office/drawing/2014/main" id="{457AB975-6323-673A-3D36-ACD53A8BAD7D}"/>
              </a:ext>
            </a:extLst>
          </p:cNvPr>
          <p:cNvPicPr>
            <a:picLocks noChangeAspect="1"/>
          </p:cNvPicPr>
          <p:nvPr/>
        </p:nvPicPr>
        <p:blipFill>
          <a:blip r:embed="rId3"/>
          <a:stretch>
            <a:fillRect/>
          </a:stretch>
        </p:blipFill>
        <p:spPr>
          <a:xfrm>
            <a:off x="690563" y="1830303"/>
            <a:ext cx="4038600" cy="4133850"/>
          </a:xfrm>
          <a:prstGeom prst="rect">
            <a:avLst/>
          </a:prstGeom>
        </p:spPr>
      </p:pic>
      <p:sp>
        <p:nvSpPr>
          <p:cNvPr id="10" name="Title 1">
            <a:extLst>
              <a:ext uri="{FF2B5EF4-FFF2-40B4-BE49-F238E27FC236}">
                <a16:creationId xmlns:a16="http://schemas.microsoft.com/office/drawing/2014/main" id="{5A41DA4C-D124-E1A2-0BD2-622E96FA5A4D}"/>
              </a:ext>
            </a:extLst>
          </p:cNvPr>
          <p:cNvSpPr txBox="1">
            <a:spLocks/>
          </p:cNvSpPr>
          <p:nvPr/>
        </p:nvSpPr>
        <p:spPr>
          <a:xfrm>
            <a:off x="5310268" y="2128341"/>
            <a:ext cx="6621654" cy="596076"/>
          </a:xfrm>
          <a:prstGeom prst="rect">
            <a:avLst/>
          </a:prstGeom>
        </p:spPr>
        <p:txBody>
          <a:bodyPr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GB" sz="2400" b="1">
                <a:solidFill>
                  <a:srgbClr val="3C2F55"/>
                </a:solidFill>
              </a:rPr>
              <a:t>Improve glazing, doors &amp; draughtproof</a:t>
            </a:r>
            <a:endParaRPr lang="en-KR" sz="2400" b="1">
              <a:solidFill>
                <a:srgbClr val="3C2F55"/>
              </a:solidFill>
            </a:endParaRPr>
          </a:p>
        </p:txBody>
      </p:sp>
      <p:pic>
        <p:nvPicPr>
          <p:cNvPr id="3" name="Picture 2">
            <a:extLst>
              <a:ext uri="{FF2B5EF4-FFF2-40B4-BE49-F238E27FC236}">
                <a16:creationId xmlns:a16="http://schemas.microsoft.com/office/drawing/2014/main" id="{B7DA02CA-7ECE-1A5C-6708-137FAD3B340A}"/>
              </a:ext>
            </a:extLst>
          </p:cNvPr>
          <p:cNvPicPr>
            <a:picLocks noChangeAspect="1"/>
          </p:cNvPicPr>
          <p:nvPr/>
        </p:nvPicPr>
        <p:blipFill>
          <a:blip r:embed="rId4"/>
          <a:stretch>
            <a:fillRect/>
          </a:stretch>
        </p:blipFill>
        <p:spPr>
          <a:xfrm>
            <a:off x="5604943" y="2939584"/>
            <a:ext cx="2772324" cy="1915288"/>
          </a:xfrm>
          <a:prstGeom prst="rect">
            <a:avLst/>
          </a:prstGeom>
        </p:spPr>
      </p:pic>
      <p:pic>
        <p:nvPicPr>
          <p:cNvPr id="5" name="Picture 4">
            <a:extLst>
              <a:ext uri="{FF2B5EF4-FFF2-40B4-BE49-F238E27FC236}">
                <a16:creationId xmlns:a16="http://schemas.microsoft.com/office/drawing/2014/main" id="{A9BF57F2-7A1D-D85E-A319-0C4D54EDFA68}"/>
              </a:ext>
            </a:extLst>
          </p:cNvPr>
          <p:cNvPicPr>
            <a:picLocks noChangeAspect="1"/>
          </p:cNvPicPr>
          <p:nvPr/>
        </p:nvPicPr>
        <p:blipFill>
          <a:blip r:embed="rId5"/>
          <a:stretch>
            <a:fillRect/>
          </a:stretch>
        </p:blipFill>
        <p:spPr>
          <a:xfrm>
            <a:off x="8621095" y="2902371"/>
            <a:ext cx="2880342" cy="1952501"/>
          </a:xfrm>
          <a:prstGeom prst="rect">
            <a:avLst/>
          </a:prstGeom>
        </p:spPr>
      </p:pic>
      <p:sp>
        <p:nvSpPr>
          <p:cNvPr id="2" name="TextBox 1">
            <a:extLst>
              <a:ext uri="{FF2B5EF4-FFF2-40B4-BE49-F238E27FC236}">
                <a16:creationId xmlns:a16="http://schemas.microsoft.com/office/drawing/2014/main" id="{5E064EC6-4747-6234-C75C-32292CEAE68F}"/>
              </a:ext>
            </a:extLst>
          </p:cNvPr>
          <p:cNvSpPr txBox="1"/>
          <p:nvPr/>
        </p:nvSpPr>
        <p:spPr>
          <a:xfrm>
            <a:off x="5619645" y="2902371"/>
            <a:ext cx="2772324" cy="2964914"/>
          </a:xfrm>
          <a:prstGeom prst="rect">
            <a:avLst/>
          </a:prstGeom>
          <a:noFill/>
          <a:ln>
            <a:noFill/>
          </a:ln>
        </p:spPr>
        <p:txBody>
          <a:bodyPr wrap="square" rtlCol="0">
            <a:spAutoFit/>
          </a:bodyPr>
          <a:lstStyle/>
          <a:p>
            <a:r>
              <a:rPr lang="en-GB" sz="2800" b="1">
                <a:solidFill>
                  <a:srgbClr val="FF0000"/>
                </a:solidFill>
                <a:highlight>
                  <a:srgbClr val="FFFF00"/>
                </a:highlight>
              </a:rPr>
              <a:t>Double:</a:t>
            </a:r>
          </a:p>
          <a:p>
            <a:r>
              <a:rPr lang="en-GB" sz="2800" b="1">
                <a:solidFill>
                  <a:srgbClr val="FF0000"/>
                </a:solidFill>
                <a:highlight>
                  <a:srgbClr val="FFFF00"/>
                </a:highlight>
              </a:rPr>
              <a:t>£300-500/m</a:t>
            </a:r>
            <a:r>
              <a:rPr lang="en-GB" sz="2800" b="1" baseline="30000">
                <a:solidFill>
                  <a:srgbClr val="FF0000"/>
                </a:solidFill>
                <a:highlight>
                  <a:srgbClr val="FFFF00"/>
                </a:highlight>
              </a:rPr>
              <a:t>2</a:t>
            </a:r>
          </a:p>
          <a:p>
            <a:r>
              <a:rPr lang="en-GB" sz="2800" b="1">
                <a:solidFill>
                  <a:srgbClr val="FF0000"/>
                </a:solidFill>
                <a:highlight>
                  <a:srgbClr val="FFFF00"/>
                </a:highlight>
              </a:rPr>
              <a:t>Secondary:</a:t>
            </a:r>
          </a:p>
          <a:p>
            <a:r>
              <a:rPr lang="en-GB" sz="2800" b="1">
                <a:solidFill>
                  <a:srgbClr val="FF0000"/>
                </a:solidFill>
                <a:highlight>
                  <a:srgbClr val="FFFF00"/>
                </a:highlight>
              </a:rPr>
              <a:t>£150-300/m</a:t>
            </a:r>
            <a:r>
              <a:rPr lang="en-GB" sz="2800" b="1" baseline="30000">
                <a:solidFill>
                  <a:srgbClr val="FF0000"/>
                </a:solidFill>
                <a:highlight>
                  <a:srgbClr val="FFFF00"/>
                </a:highlight>
              </a:rPr>
              <a:t>2</a:t>
            </a:r>
          </a:p>
          <a:p>
            <a:endParaRPr lang="en-GB" sz="2800" b="1" baseline="30000">
              <a:solidFill>
                <a:srgbClr val="FF0000"/>
              </a:solidFill>
              <a:highlight>
                <a:srgbClr val="FFFF00"/>
              </a:highlight>
            </a:endParaRPr>
          </a:p>
          <a:p>
            <a:endParaRPr lang="en-GB" sz="2800" b="1">
              <a:solidFill>
                <a:srgbClr val="FF0000"/>
              </a:solidFill>
              <a:highlight>
                <a:srgbClr val="FFFF00"/>
              </a:highlight>
            </a:endParaRPr>
          </a:p>
          <a:p>
            <a:endParaRPr lang="en-GB" sz="2800" b="1">
              <a:solidFill>
                <a:srgbClr val="FF0000"/>
              </a:solidFill>
              <a:highlight>
                <a:srgbClr val="FFFF00"/>
              </a:highlight>
            </a:endParaRPr>
          </a:p>
        </p:txBody>
      </p:sp>
      <p:sp>
        <p:nvSpPr>
          <p:cNvPr id="4" name="TextBox 3">
            <a:extLst>
              <a:ext uri="{FF2B5EF4-FFF2-40B4-BE49-F238E27FC236}">
                <a16:creationId xmlns:a16="http://schemas.microsoft.com/office/drawing/2014/main" id="{47005795-0034-E205-9D90-ECAD071D5046}"/>
              </a:ext>
            </a:extLst>
          </p:cNvPr>
          <p:cNvSpPr txBox="1"/>
          <p:nvPr/>
        </p:nvSpPr>
        <p:spPr>
          <a:xfrm>
            <a:off x="8606393" y="2902371"/>
            <a:ext cx="2772324" cy="2677656"/>
          </a:xfrm>
          <a:prstGeom prst="rect">
            <a:avLst/>
          </a:prstGeom>
          <a:noFill/>
          <a:ln>
            <a:noFill/>
          </a:ln>
        </p:spPr>
        <p:txBody>
          <a:bodyPr wrap="square" rtlCol="0">
            <a:spAutoFit/>
          </a:bodyPr>
          <a:lstStyle/>
          <a:p>
            <a:r>
              <a:rPr lang="en-GB" sz="2800" b="1">
                <a:solidFill>
                  <a:srgbClr val="FF0000"/>
                </a:solidFill>
                <a:highlight>
                  <a:srgbClr val="FFFF00"/>
                </a:highlight>
              </a:rPr>
              <a:t>Draught-</a:t>
            </a:r>
          </a:p>
          <a:p>
            <a:r>
              <a:rPr lang="en-GB" sz="2800" b="1">
                <a:solidFill>
                  <a:srgbClr val="FF0000"/>
                </a:solidFill>
                <a:highlight>
                  <a:srgbClr val="FFFF00"/>
                </a:highlight>
              </a:rPr>
              <a:t>proofing:</a:t>
            </a:r>
          </a:p>
          <a:p>
            <a:r>
              <a:rPr lang="en-GB" sz="2800" b="1">
                <a:solidFill>
                  <a:srgbClr val="FF0000"/>
                </a:solidFill>
                <a:highlight>
                  <a:srgbClr val="FFFF00"/>
                </a:highlight>
              </a:rPr>
              <a:t>£85 – £275 per site</a:t>
            </a:r>
          </a:p>
          <a:p>
            <a:endParaRPr lang="en-GB" sz="2800" b="1">
              <a:solidFill>
                <a:srgbClr val="FF0000"/>
              </a:solidFill>
              <a:highlight>
                <a:srgbClr val="FFFF00"/>
              </a:highlight>
            </a:endParaRPr>
          </a:p>
          <a:p>
            <a:endParaRPr lang="en-GB" sz="2800" b="1">
              <a:solidFill>
                <a:srgbClr val="FF0000"/>
              </a:solidFill>
              <a:highlight>
                <a:srgbClr val="FFFF00"/>
              </a:highlight>
            </a:endParaRPr>
          </a:p>
        </p:txBody>
      </p:sp>
    </p:spTree>
    <p:extLst>
      <p:ext uri="{BB962C8B-B14F-4D97-AF65-F5344CB8AC3E}">
        <p14:creationId xmlns:p14="http://schemas.microsoft.com/office/powerpoint/2010/main" val="402354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E3CE7D8-876E-EE59-8374-E30421162CAF}"/>
              </a:ext>
            </a:extLst>
          </p:cNvPr>
          <p:cNvSpPr txBox="1">
            <a:spLocks/>
          </p:cNvSpPr>
          <p:nvPr/>
        </p:nvSpPr>
        <p:spPr>
          <a:xfrm>
            <a:off x="524388" y="893847"/>
            <a:ext cx="7653283" cy="596076"/>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b="1">
                <a:solidFill>
                  <a:srgbClr val="3C2F55"/>
                </a:solidFill>
              </a:rPr>
              <a:t>Key opportunities for church buildings</a:t>
            </a:r>
            <a:endParaRPr lang="en-KR" sz="2800" b="1">
              <a:solidFill>
                <a:srgbClr val="3C2F55"/>
              </a:solidFill>
            </a:endParaRPr>
          </a:p>
        </p:txBody>
      </p:sp>
      <p:sp>
        <p:nvSpPr>
          <p:cNvPr id="10" name="Title 1">
            <a:extLst>
              <a:ext uri="{FF2B5EF4-FFF2-40B4-BE49-F238E27FC236}">
                <a16:creationId xmlns:a16="http://schemas.microsoft.com/office/drawing/2014/main" id="{5A41DA4C-D124-E1A2-0BD2-622E96FA5A4D}"/>
              </a:ext>
            </a:extLst>
          </p:cNvPr>
          <p:cNvSpPr txBox="1">
            <a:spLocks/>
          </p:cNvSpPr>
          <p:nvPr/>
        </p:nvSpPr>
        <p:spPr>
          <a:xfrm>
            <a:off x="524388" y="1673140"/>
            <a:ext cx="8215313" cy="596076"/>
          </a:xfrm>
          <a:prstGeom prst="rect">
            <a:avLst/>
          </a:prstGeom>
        </p:spPr>
        <p:txBody>
          <a:bodyPr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400" b="1">
                <a:solidFill>
                  <a:srgbClr val="3C2F55"/>
                </a:solidFill>
              </a:rPr>
              <a:t>Upgrade lighting to LEDs with the right controls </a:t>
            </a:r>
            <a:endParaRPr lang="en-KR" sz="2400" b="1">
              <a:solidFill>
                <a:srgbClr val="3C2F55"/>
              </a:solidFill>
            </a:endParaRPr>
          </a:p>
        </p:txBody>
      </p:sp>
      <p:pic>
        <p:nvPicPr>
          <p:cNvPr id="8" name="Picture 7">
            <a:extLst>
              <a:ext uri="{FF2B5EF4-FFF2-40B4-BE49-F238E27FC236}">
                <a16:creationId xmlns:a16="http://schemas.microsoft.com/office/drawing/2014/main" id="{1BE6EF39-6585-3EA2-846C-6A18AA8D2EE9}"/>
              </a:ext>
            </a:extLst>
          </p:cNvPr>
          <p:cNvPicPr>
            <a:picLocks noChangeAspect="1"/>
          </p:cNvPicPr>
          <p:nvPr/>
        </p:nvPicPr>
        <p:blipFill>
          <a:blip r:embed="rId3"/>
          <a:stretch>
            <a:fillRect/>
          </a:stretch>
        </p:blipFill>
        <p:spPr>
          <a:xfrm>
            <a:off x="669644" y="2452433"/>
            <a:ext cx="3468945" cy="3192378"/>
          </a:xfrm>
          <a:prstGeom prst="rect">
            <a:avLst/>
          </a:prstGeom>
        </p:spPr>
      </p:pic>
      <p:pic>
        <p:nvPicPr>
          <p:cNvPr id="13" name="Picture 12">
            <a:extLst>
              <a:ext uri="{FF2B5EF4-FFF2-40B4-BE49-F238E27FC236}">
                <a16:creationId xmlns:a16="http://schemas.microsoft.com/office/drawing/2014/main" id="{86922F6D-61E8-B428-D503-652396DBE31F}"/>
              </a:ext>
            </a:extLst>
          </p:cNvPr>
          <p:cNvPicPr>
            <a:picLocks noChangeAspect="1"/>
          </p:cNvPicPr>
          <p:nvPr/>
        </p:nvPicPr>
        <p:blipFill>
          <a:blip r:embed="rId4"/>
          <a:stretch>
            <a:fillRect/>
          </a:stretch>
        </p:blipFill>
        <p:spPr>
          <a:xfrm>
            <a:off x="4632044" y="2446531"/>
            <a:ext cx="3421369" cy="3517622"/>
          </a:xfrm>
          <a:prstGeom prst="rect">
            <a:avLst/>
          </a:prstGeom>
        </p:spPr>
      </p:pic>
      <p:sp>
        <p:nvSpPr>
          <p:cNvPr id="2" name="TextBox 1">
            <a:extLst>
              <a:ext uri="{FF2B5EF4-FFF2-40B4-BE49-F238E27FC236}">
                <a16:creationId xmlns:a16="http://schemas.microsoft.com/office/drawing/2014/main" id="{AE2588E3-6F92-7256-069A-740D67127F73}"/>
              </a:ext>
            </a:extLst>
          </p:cNvPr>
          <p:cNvSpPr txBox="1"/>
          <p:nvPr/>
        </p:nvSpPr>
        <p:spPr>
          <a:xfrm>
            <a:off x="804758" y="2452433"/>
            <a:ext cx="2772324" cy="3539430"/>
          </a:xfrm>
          <a:prstGeom prst="rect">
            <a:avLst/>
          </a:prstGeom>
          <a:noFill/>
          <a:ln>
            <a:noFill/>
          </a:ln>
        </p:spPr>
        <p:txBody>
          <a:bodyPr wrap="square" rtlCol="0">
            <a:spAutoFit/>
          </a:bodyPr>
          <a:lstStyle/>
          <a:p>
            <a:r>
              <a:rPr lang="en-GB" sz="2800" b="1">
                <a:solidFill>
                  <a:srgbClr val="FF0000"/>
                </a:solidFill>
                <a:highlight>
                  <a:srgbClr val="FFFF00"/>
                </a:highlight>
              </a:rPr>
              <a:t>Commercial </a:t>
            </a:r>
          </a:p>
          <a:p>
            <a:r>
              <a:rPr lang="en-GB" sz="2800" b="1">
                <a:solidFill>
                  <a:srgbClr val="FF0000"/>
                </a:solidFill>
                <a:highlight>
                  <a:srgbClr val="FFFF00"/>
                </a:highlight>
              </a:rPr>
              <a:t>LED lights:</a:t>
            </a:r>
          </a:p>
          <a:p>
            <a:r>
              <a:rPr lang="en-GB" sz="2800" b="1">
                <a:solidFill>
                  <a:srgbClr val="FF0000"/>
                </a:solidFill>
                <a:highlight>
                  <a:srgbClr val="FFFF00"/>
                </a:highlight>
              </a:rPr>
              <a:t>£20-50/lamp</a:t>
            </a:r>
            <a:endParaRPr lang="en-GB" sz="2800" b="1" baseline="30000">
              <a:solidFill>
                <a:srgbClr val="FF0000"/>
              </a:solidFill>
              <a:highlight>
                <a:srgbClr val="FFFF00"/>
              </a:highlight>
            </a:endParaRPr>
          </a:p>
          <a:p>
            <a:endParaRPr lang="en-GB" sz="2800" b="1">
              <a:solidFill>
                <a:srgbClr val="FF0000"/>
              </a:solidFill>
              <a:highlight>
                <a:srgbClr val="FFFF00"/>
              </a:highlight>
            </a:endParaRPr>
          </a:p>
          <a:p>
            <a:r>
              <a:rPr lang="en-GB" sz="2800" b="1">
                <a:solidFill>
                  <a:srgbClr val="FF0000"/>
                </a:solidFill>
                <a:highlight>
                  <a:srgbClr val="FFFF00"/>
                </a:highlight>
              </a:rPr>
              <a:t>Electrician:</a:t>
            </a:r>
          </a:p>
          <a:p>
            <a:r>
              <a:rPr lang="en-GB" sz="2800" b="1">
                <a:solidFill>
                  <a:srgbClr val="FF0000"/>
                </a:solidFill>
                <a:highlight>
                  <a:srgbClr val="FFFF00"/>
                </a:highlight>
              </a:rPr>
              <a:t>£150-200/day</a:t>
            </a:r>
          </a:p>
          <a:p>
            <a:endParaRPr lang="en-GB" sz="2800" b="1">
              <a:solidFill>
                <a:srgbClr val="FF0000"/>
              </a:solidFill>
              <a:highlight>
                <a:srgbClr val="FFFF00"/>
              </a:highlight>
            </a:endParaRPr>
          </a:p>
          <a:p>
            <a:endParaRPr lang="en-GB" sz="2800" b="1">
              <a:solidFill>
                <a:srgbClr val="FF0000"/>
              </a:solidFill>
            </a:endParaRPr>
          </a:p>
        </p:txBody>
      </p:sp>
      <p:sp>
        <p:nvSpPr>
          <p:cNvPr id="3" name="TextBox 2">
            <a:extLst>
              <a:ext uri="{FF2B5EF4-FFF2-40B4-BE49-F238E27FC236}">
                <a16:creationId xmlns:a16="http://schemas.microsoft.com/office/drawing/2014/main" id="{951BE651-D7D7-9A90-59D2-F06814CB45DA}"/>
              </a:ext>
            </a:extLst>
          </p:cNvPr>
          <p:cNvSpPr txBox="1"/>
          <p:nvPr/>
        </p:nvSpPr>
        <p:spPr>
          <a:xfrm>
            <a:off x="4956566" y="2435627"/>
            <a:ext cx="2772324" cy="1815882"/>
          </a:xfrm>
          <a:prstGeom prst="rect">
            <a:avLst/>
          </a:prstGeom>
          <a:noFill/>
          <a:ln>
            <a:noFill/>
          </a:ln>
        </p:spPr>
        <p:txBody>
          <a:bodyPr wrap="square" rtlCol="0">
            <a:spAutoFit/>
          </a:bodyPr>
          <a:lstStyle/>
          <a:p>
            <a:r>
              <a:rPr lang="en-GB" sz="2800" b="1">
                <a:solidFill>
                  <a:srgbClr val="FF0000"/>
                </a:solidFill>
                <a:highlight>
                  <a:srgbClr val="FFFF00"/>
                </a:highlight>
              </a:rPr>
              <a:t>Savings of up to 80%</a:t>
            </a:r>
          </a:p>
          <a:p>
            <a:endParaRPr lang="en-GB" sz="2800" b="1">
              <a:solidFill>
                <a:srgbClr val="FF0000"/>
              </a:solidFill>
              <a:highlight>
                <a:srgbClr val="FFFF00"/>
              </a:highlight>
            </a:endParaRPr>
          </a:p>
          <a:p>
            <a:endParaRPr lang="en-GB" sz="2800" b="1">
              <a:solidFill>
                <a:srgbClr val="FF0000"/>
              </a:solidFill>
            </a:endParaRPr>
          </a:p>
        </p:txBody>
      </p:sp>
    </p:spTree>
    <p:extLst>
      <p:ext uri="{BB962C8B-B14F-4D97-AF65-F5344CB8AC3E}">
        <p14:creationId xmlns:p14="http://schemas.microsoft.com/office/powerpoint/2010/main" val="49898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E3CE7D8-876E-EE59-8374-E30421162CAF}"/>
              </a:ext>
            </a:extLst>
          </p:cNvPr>
          <p:cNvSpPr txBox="1">
            <a:spLocks/>
          </p:cNvSpPr>
          <p:nvPr/>
        </p:nvSpPr>
        <p:spPr>
          <a:xfrm>
            <a:off x="524388" y="893847"/>
            <a:ext cx="7653283" cy="596076"/>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b="1">
                <a:solidFill>
                  <a:srgbClr val="3C2F55"/>
                </a:solidFill>
              </a:rPr>
              <a:t>Key opportunities for church buildings</a:t>
            </a:r>
            <a:endParaRPr lang="en-KR" sz="2800" b="1">
              <a:solidFill>
                <a:srgbClr val="3C2F55"/>
              </a:solidFill>
            </a:endParaRPr>
          </a:p>
        </p:txBody>
      </p:sp>
      <p:sp>
        <p:nvSpPr>
          <p:cNvPr id="10" name="Title 1">
            <a:extLst>
              <a:ext uri="{FF2B5EF4-FFF2-40B4-BE49-F238E27FC236}">
                <a16:creationId xmlns:a16="http://schemas.microsoft.com/office/drawing/2014/main" id="{5A41DA4C-D124-E1A2-0BD2-622E96FA5A4D}"/>
              </a:ext>
            </a:extLst>
          </p:cNvPr>
          <p:cNvSpPr txBox="1">
            <a:spLocks/>
          </p:cNvSpPr>
          <p:nvPr/>
        </p:nvSpPr>
        <p:spPr>
          <a:xfrm>
            <a:off x="524388" y="1673140"/>
            <a:ext cx="8215313" cy="596076"/>
          </a:xfrm>
          <a:prstGeom prst="rect">
            <a:avLst/>
          </a:prstGeom>
        </p:spPr>
        <p:txBody>
          <a:bodyPr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400" b="1">
                <a:solidFill>
                  <a:srgbClr val="3C2F55"/>
                </a:solidFill>
              </a:rPr>
              <a:t>Upgrade heating system to a low carbon alternative</a:t>
            </a:r>
            <a:endParaRPr lang="en-KR" sz="2400" b="1">
              <a:solidFill>
                <a:srgbClr val="3C2F55"/>
              </a:solidFill>
            </a:endParaRPr>
          </a:p>
        </p:txBody>
      </p:sp>
      <p:pic>
        <p:nvPicPr>
          <p:cNvPr id="7" name="Picture 6">
            <a:extLst>
              <a:ext uri="{FF2B5EF4-FFF2-40B4-BE49-F238E27FC236}">
                <a16:creationId xmlns:a16="http://schemas.microsoft.com/office/drawing/2014/main" id="{4A5983FB-1E9D-2904-DCC6-588C7532C99A}"/>
              </a:ext>
            </a:extLst>
          </p:cNvPr>
          <p:cNvPicPr>
            <a:picLocks noChangeAspect="1"/>
          </p:cNvPicPr>
          <p:nvPr/>
        </p:nvPicPr>
        <p:blipFill>
          <a:blip r:embed="rId3"/>
          <a:stretch>
            <a:fillRect/>
          </a:stretch>
        </p:blipFill>
        <p:spPr>
          <a:xfrm>
            <a:off x="693428" y="2527385"/>
            <a:ext cx="4392921" cy="3095013"/>
          </a:xfrm>
          <a:prstGeom prst="rect">
            <a:avLst/>
          </a:prstGeom>
        </p:spPr>
      </p:pic>
      <p:sp>
        <p:nvSpPr>
          <p:cNvPr id="2" name="TextBox 1">
            <a:extLst>
              <a:ext uri="{FF2B5EF4-FFF2-40B4-BE49-F238E27FC236}">
                <a16:creationId xmlns:a16="http://schemas.microsoft.com/office/drawing/2014/main" id="{AD518FD7-5B21-DC06-AA3E-59F0F0A156F9}"/>
              </a:ext>
            </a:extLst>
          </p:cNvPr>
          <p:cNvSpPr txBox="1"/>
          <p:nvPr/>
        </p:nvSpPr>
        <p:spPr>
          <a:xfrm>
            <a:off x="693428" y="2527385"/>
            <a:ext cx="2772324" cy="2677656"/>
          </a:xfrm>
          <a:prstGeom prst="rect">
            <a:avLst/>
          </a:prstGeom>
          <a:noFill/>
          <a:ln>
            <a:noFill/>
          </a:ln>
        </p:spPr>
        <p:txBody>
          <a:bodyPr wrap="square" rtlCol="0">
            <a:spAutoFit/>
          </a:bodyPr>
          <a:lstStyle/>
          <a:p>
            <a:r>
              <a:rPr lang="en-GB" sz="2800" b="1">
                <a:solidFill>
                  <a:srgbClr val="FF0000"/>
                </a:solidFill>
                <a:highlight>
                  <a:srgbClr val="FFFF00"/>
                </a:highlight>
              </a:rPr>
              <a:t>Air Source Heat Pump:</a:t>
            </a:r>
          </a:p>
          <a:p>
            <a:r>
              <a:rPr lang="en-GB" sz="2800" b="1">
                <a:solidFill>
                  <a:srgbClr val="FF0000"/>
                </a:solidFill>
                <a:highlight>
                  <a:srgbClr val="FFFF00"/>
                </a:highlight>
              </a:rPr>
              <a:t>£6,500 to £11,500/unit</a:t>
            </a:r>
          </a:p>
          <a:p>
            <a:endParaRPr lang="en-GB" sz="2800" b="1">
              <a:solidFill>
                <a:srgbClr val="FF0000"/>
              </a:solidFill>
              <a:highlight>
                <a:srgbClr val="FFFF00"/>
              </a:highlight>
            </a:endParaRPr>
          </a:p>
          <a:p>
            <a:endParaRPr lang="en-GB" sz="2800" b="1">
              <a:solidFill>
                <a:srgbClr val="FF0000"/>
              </a:solidFill>
              <a:highlight>
                <a:srgbClr val="FFFF00"/>
              </a:highlight>
            </a:endParaRPr>
          </a:p>
        </p:txBody>
      </p:sp>
      <p:sp>
        <p:nvSpPr>
          <p:cNvPr id="4" name="TextBox 3">
            <a:extLst>
              <a:ext uri="{FF2B5EF4-FFF2-40B4-BE49-F238E27FC236}">
                <a16:creationId xmlns:a16="http://schemas.microsoft.com/office/drawing/2014/main" id="{9FA92319-D6E6-632A-54E7-6498D3D29847}"/>
              </a:ext>
            </a:extLst>
          </p:cNvPr>
          <p:cNvSpPr txBox="1"/>
          <p:nvPr/>
        </p:nvSpPr>
        <p:spPr>
          <a:xfrm>
            <a:off x="693428" y="4589293"/>
            <a:ext cx="2772324" cy="1384995"/>
          </a:xfrm>
          <a:prstGeom prst="rect">
            <a:avLst/>
          </a:prstGeom>
          <a:noFill/>
          <a:ln>
            <a:noFill/>
          </a:ln>
        </p:spPr>
        <p:txBody>
          <a:bodyPr wrap="square" rtlCol="0">
            <a:spAutoFit/>
          </a:bodyPr>
          <a:lstStyle/>
          <a:p>
            <a:r>
              <a:rPr lang="en-GB" sz="2800" b="1">
                <a:solidFill>
                  <a:srgbClr val="FF0000"/>
                </a:solidFill>
                <a:highlight>
                  <a:srgbClr val="FFFF00"/>
                </a:highlight>
              </a:rPr>
              <a:t>Typically, over 300% efficient </a:t>
            </a:r>
          </a:p>
          <a:p>
            <a:endParaRPr lang="en-GB" sz="2800" b="1">
              <a:solidFill>
                <a:srgbClr val="FF0000"/>
              </a:solidFill>
            </a:endParaRPr>
          </a:p>
        </p:txBody>
      </p:sp>
    </p:spTree>
    <p:extLst>
      <p:ext uri="{BB962C8B-B14F-4D97-AF65-F5344CB8AC3E}">
        <p14:creationId xmlns:p14="http://schemas.microsoft.com/office/powerpoint/2010/main" val="356928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D7FBA-F78A-2FF0-BD81-BFB165A06E30}"/>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58C0E4DC-6683-90B3-CE74-853B09989686}"/>
              </a:ext>
            </a:extLst>
          </p:cNvPr>
          <p:cNvSpPr txBox="1">
            <a:spLocks/>
          </p:cNvSpPr>
          <p:nvPr/>
        </p:nvSpPr>
        <p:spPr>
          <a:xfrm>
            <a:off x="524388" y="1489923"/>
            <a:ext cx="7653283" cy="596076"/>
          </a:xfrm>
          <a:prstGeom prst="rect">
            <a:avLst/>
          </a:prstGeom>
        </p:spPr>
        <p:txBody>
          <a:bodyPr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400" b="1">
                <a:solidFill>
                  <a:srgbClr val="3C2F55"/>
                </a:solidFill>
              </a:rPr>
              <a:t>Generate your own electricity with solar PV</a:t>
            </a:r>
            <a:endParaRPr lang="en-KR" sz="2400" b="1">
              <a:solidFill>
                <a:srgbClr val="3C2F55"/>
              </a:solidFill>
            </a:endParaRPr>
          </a:p>
        </p:txBody>
      </p:sp>
      <p:pic>
        <p:nvPicPr>
          <p:cNvPr id="2050" name="Picture 2" descr="Solar panels: costs, savings and benefits explained - Energy Saving Trust">
            <a:extLst>
              <a:ext uri="{FF2B5EF4-FFF2-40B4-BE49-F238E27FC236}">
                <a16:creationId xmlns:a16="http://schemas.microsoft.com/office/drawing/2014/main" id="{959096DE-B69A-3F34-4707-5B912DE11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643" y="2807689"/>
            <a:ext cx="4142014" cy="2761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AFBB94-1DD5-F48E-3FC4-3FD5D0D79A4E}"/>
              </a:ext>
            </a:extLst>
          </p:cNvPr>
          <p:cNvSpPr txBox="1"/>
          <p:nvPr/>
        </p:nvSpPr>
        <p:spPr>
          <a:xfrm>
            <a:off x="1391413" y="5796803"/>
            <a:ext cx="10669957" cy="369332"/>
          </a:xfrm>
          <a:prstGeom prst="rect">
            <a:avLst/>
          </a:prstGeom>
          <a:noFill/>
        </p:spPr>
        <p:txBody>
          <a:bodyPr wrap="square">
            <a:spAutoFit/>
          </a:bodyPr>
          <a:lstStyle/>
          <a:p>
            <a:pPr>
              <a:defRPr/>
            </a:pPr>
            <a:r>
              <a:rPr lang="en-US" b="1">
                <a:cs typeface="Calibri"/>
              </a:rPr>
              <a:t>3.5kW solar PV system</a:t>
            </a:r>
          </a:p>
        </p:txBody>
      </p:sp>
      <p:sp>
        <p:nvSpPr>
          <p:cNvPr id="4" name="Title 1">
            <a:extLst>
              <a:ext uri="{FF2B5EF4-FFF2-40B4-BE49-F238E27FC236}">
                <a16:creationId xmlns:a16="http://schemas.microsoft.com/office/drawing/2014/main" id="{469DDAE7-55CD-9EE6-F74B-84A30BA0D8A7}"/>
              </a:ext>
            </a:extLst>
          </p:cNvPr>
          <p:cNvSpPr txBox="1">
            <a:spLocks/>
          </p:cNvSpPr>
          <p:nvPr/>
        </p:nvSpPr>
        <p:spPr>
          <a:xfrm>
            <a:off x="524388" y="893847"/>
            <a:ext cx="7653283" cy="596076"/>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b="1">
                <a:solidFill>
                  <a:srgbClr val="3C2F55"/>
                </a:solidFill>
              </a:rPr>
              <a:t>Key opportunities for church buildings</a:t>
            </a:r>
            <a:endParaRPr lang="en-KR" sz="2800" b="1">
              <a:solidFill>
                <a:srgbClr val="3C2F55"/>
              </a:solidFill>
            </a:endParaRPr>
          </a:p>
        </p:txBody>
      </p:sp>
      <p:sp>
        <p:nvSpPr>
          <p:cNvPr id="3" name="TextBox 2">
            <a:extLst>
              <a:ext uri="{FF2B5EF4-FFF2-40B4-BE49-F238E27FC236}">
                <a16:creationId xmlns:a16="http://schemas.microsoft.com/office/drawing/2014/main" id="{6A1196FC-0877-4F9E-251D-8ABDCB3EF4F9}"/>
              </a:ext>
            </a:extLst>
          </p:cNvPr>
          <p:cNvSpPr txBox="1"/>
          <p:nvPr/>
        </p:nvSpPr>
        <p:spPr>
          <a:xfrm>
            <a:off x="3129643" y="2824982"/>
            <a:ext cx="2772324" cy="3108543"/>
          </a:xfrm>
          <a:prstGeom prst="rect">
            <a:avLst/>
          </a:prstGeom>
          <a:noFill/>
          <a:ln>
            <a:noFill/>
          </a:ln>
        </p:spPr>
        <p:txBody>
          <a:bodyPr wrap="square" rtlCol="0">
            <a:spAutoFit/>
          </a:bodyPr>
          <a:lstStyle/>
          <a:p>
            <a:r>
              <a:rPr lang="en-GB" sz="2800" b="1">
                <a:solidFill>
                  <a:srgbClr val="FF0000"/>
                </a:solidFill>
                <a:highlight>
                  <a:srgbClr val="FFFF00"/>
                </a:highlight>
              </a:rPr>
              <a:t>~£1,250 per kW of panels</a:t>
            </a:r>
            <a:br>
              <a:rPr lang="en-GB" sz="2800" b="1">
                <a:solidFill>
                  <a:srgbClr val="FF0000"/>
                </a:solidFill>
                <a:highlight>
                  <a:srgbClr val="FFFF00"/>
                </a:highlight>
              </a:rPr>
            </a:br>
            <a:br>
              <a:rPr lang="en-GB" sz="2800" b="1">
                <a:solidFill>
                  <a:srgbClr val="FF0000"/>
                </a:solidFill>
                <a:highlight>
                  <a:srgbClr val="FFFF00"/>
                </a:highlight>
              </a:rPr>
            </a:br>
            <a:r>
              <a:rPr lang="en-GB" sz="2800" b="1">
                <a:solidFill>
                  <a:srgbClr val="FF0000"/>
                </a:solidFill>
                <a:highlight>
                  <a:srgbClr val="FFFF00"/>
                </a:highlight>
              </a:rPr>
              <a:t>~£1,500 per kW </a:t>
            </a:r>
          </a:p>
          <a:p>
            <a:r>
              <a:rPr lang="en-GB" sz="2800" b="1">
                <a:solidFill>
                  <a:srgbClr val="FF0000"/>
                </a:solidFill>
                <a:highlight>
                  <a:srgbClr val="FFFF00"/>
                </a:highlight>
              </a:rPr>
              <a:t>Of battery storge</a:t>
            </a:r>
          </a:p>
          <a:p>
            <a:endParaRPr lang="en-GB" sz="2800" b="1">
              <a:solidFill>
                <a:srgbClr val="FF0000"/>
              </a:solidFill>
            </a:endParaRPr>
          </a:p>
        </p:txBody>
      </p:sp>
    </p:spTree>
    <p:extLst>
      <p:ext uri="{BB962C8B-B14F-4D97-AF65-F5344CB8AC3E}">
        <p14:creationId xmlns:p14="http://schemas.microsoft.com/office/powerpoint/2010/main" val="20743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632E0-ACF3-17D0-3CC9-9DB6ED1D7095}"/>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8FA218B4-C9F1-3573-A73D-404BBF100D75}"/>
              </a:ext>
            </a:extLst>
          </p:cNvPr>
          <p:cNvSpPr txBox="1">
            <a:spLocks/>
          </p:cNvSpPr>
          <p:nvPr/>
        </p:nvSpPr>
        <p:spPr>
          <a:xfrm>
            <a:off x="524388" y="893847"/>
            <a:ext cx="7653283" cy="596076"/>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b="1">
                <a:solidFill>
                  <a:srgbClr val="3C2F55"/>
                </a:solidFill>
                <a:cs typeface="Arial"/>
              </a:rPr>
              <a:t>Implement energy efficiency behaviours</a:t>
            </a:r>
          </a:p>
        </p:txBody>
      </p:sp>
      <p:sp>
        <p:nvSpPr>
          <p:cNvPr id="5" name="TextBox 4">
            <a:extLst>
              <a:ext uri="{FF2B5EF4-FFF2-40B4-BE49-F238E27FC236}">
                <a16:creationId xmlns:a16="http://schemas.microsoft.com/office/drawing/2014/main" id="{7A2135EB-FC59-6FBA-3E5F-0D288780C6F3}"/>
              </a:ext>
            </a:extLst>
          </p:cNvPr>
          <p:cNvSpPr txBox="1"/>
          <p:nvPr/>
        </p:nvSpPr>
        <p:spPr>
          <a:xfrm>
            <a:off x="704849" y="1905000"/>
            <a:ext cx="973455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Review your energy tariffs and negotiate the best deal</a:t>
            </a:r>
          </a:p>
          <a:p>
            <a:endParaRPr lang="en-US">
              <a:cs typeface="Arial"/>
            </a:endParaRPr>
          </a:p>
          <a:p>
            <a:r>
              <a:rPr lang="en-US">
                <a:cs typeface="Arial"/>
              </a:rPr>
              <a:t>Monitor your energy consumption – you can't manage what you don't measure</a:t>
            </a:r>
          </a:p>
          <a:p>
            <a:endParaRPr lang="en-US">
              <a:cs typeface="Arial"/>
            </a:endParaRPr>
          </a:p>
          <a:p>
            <a:r>
              <a:rPr lang="en-US">
                <a:cs typeface="Arial"/>
              </a:rPr>
              <a:t>Attend Green Champions training </a:t>
            </a:r>
          </a:p>
          <a:p>
            <a:endParaRPr lang="en-US">
              <a:cs typeface="Arial"/>
            </a:endParaRPr>
          </a:p>
          <a:p>
            <a:endParaRPr lang="en-US">
              <a:cs typeface="Arial"/>
            </a:endParaRPr>
          </a:p>
          <a:p>
            <a:endParaRPr lang="en-US">
              <a:cs typeface="Arial"/>
            </a:endParaRPr>
          </a:p>
        </p:txBody>
      </p:sp>
    </p:spTree>
    <p:extLst>
      <p:ext uri="{BB962C8B-B14F-4D97-AF65-F5344CB8AC3E}">
        <p14:creationId xmlns:p14="http://schemas.microsoft.com/office/powerpoint/2010/main" val="2925480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E3CE7D8-876E-EE59-8374-E30421162CAF}"/>
              </a:ext>
            </a:extLst>
          </p:cNvPr>
          <p:cNvSpPr txBox="1">
            <a:spLocks/>
          </p:cNvSpPr>
          <p:nvPr/>
        </p:nvSpPr>
        <p:spPr>
          <a:xfrm>
            <a:off x="524388" y="893847"/>
            <a:ext cx="7653283" cy="596076"/>
          </a:xfrm>
          <a:prstGeom prst="rect">
            <a:avLst/>
          </a:prstGeom>
        </p:spPr>
        <p:txBody>
          <a:bodyPr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b="1">
                <a:solidFill>
                  <a:srgbClr val="3C2F55"/>
                </a:solidFill>
              </a:rPr>
              <a:t>Case study: </a:t>
            </a:r>
            <a:r>
              <a:rPr lang="en-GB" sz="2800" b="1" err="1">
                <a:solidFill>
                  <a:srgbClr val="3C2F55"/>
                </a:solidFill>
              </a:rPr>
              <a:t>Shiskine</a:t>
            </a:r>
            <a:r>
              <a:rPr lang="en-GB" sz="2800" b="1">
                <a:solidFill>
                  <a:srgbClr val="3C2F55"/>
                </a:solidFill>
              </a:rPr>
              <a:t> Hall, Isle of Arran</a:t>
            </a:r>
            <a:endParaRPr lang="en-KR" sz="2800" b="1">
              <a:solidFill>
                <a:srgbClr val="3C2F55"/>
              </a:solidFill>
            </a:endParaRPr>
          </a:p>
        </p:txBody>
      </p:sp>
      <p:pic>
        <p:nvPicPr>
          <p:cNvPr id="1026" name="Picture 2" descr="Energy efficient heating for Shiskine Hall : Arran Eco Savvy Community">
            <a:extLst>
              <a:ext uri="{FF2B5EF4-FFF2-40B4-BE49-F238E27FC236}">
                <a16:creationId xmlns:a16="http://schemas.microsoft.com/office/drawing/2014/main" id="{A1889020-C880-9789-ED7E-37BAC107F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474" y="1957388"/>
            <a:ext cx="3171825" cy="3171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076195-2FFF-635F-AA3C-25CC1ED8584D}"/>
              </a:ext>
            </a:extLst>
          </p:cNvPr>
          <p:cNvPicPr>
            <a:picLocks noChangeAspect="1"/>
          </p:cNvPicPr>
          <p:nvPr/>
        </p:nvPicPr>
        <p:blipFill>
          <a:blip r:embed="rId4"/>
          <a:stretch>
            <a:fillRect/>
          </a:stretch>
        </p:blipFill>
        <p:spPr>
          <a:xfrm>
            <a:off x="4351029" y="1971675"/>
            <a:ext cx="3060710" cy="3171825"/>
          </a:xfrm>
          <a:prstGeom prst="rect">
            <a:avLst/>
          </a:prstGeom>
        </p:spPr>
      </p:pic>
      <p:sp>
        <p:nvSpPr>
          <p:cNvPr id="4" name="TextBox 3">
            <a:extLst>
              <a:ext uri="{FF2B5EF4-FFF2-40B4-BE49-F238E27FC236}">
                <a16:creationId xmlns:a16="http://schemas.microsoft.com/office/drawing/2014/main" id="{CEDC8E15-897D-761B-AC41-3A0909597F94}"/>
              </a:ext>
            </a:extLst>
          </p:cNvPr>
          <p:cNvSpPr txBox="1"/>
          <p:nvPr/>
        </p:nvSpPr>
        <p:spPr>
          <a:xfrm>
            <a:off x="1027775" y="5372101"/>
            <a:ext cx="7653283" cy="1754326"/>
          </a:xfrm>
          <a:prstGeom prst="rect">
            <a:avLst/>
          </a:prstGeom>
          <a:noFill/>
        </p:spPr>
        <p:txBody>
          <a:bodyPr wrap="square" rtlCol="0">
            <a:spAutoFit/>
          </a:bodyPr>
          <a:lstStyle/>
          <a:p>
            <a:r>
              <a:rPr kumimoji="0" lang="en-US" altLang="en-US" sz="1800" b="1" i="1" u="none" strike="noStrike" cap="none" normalizeH="0" baseline="0">
                <a:ln>
                  <a:noFill/>
                </a:ln>
                <a:solidFill>
                  <a:srgbClr val="AC145A"/>
                </a:solidFill>
                <a:effectLst/>
                <a:latin typeface="ModernEra-ExtraBold"/>
              </a:rPr>
              <a:t>“Without the support and funding from the SME Loan Scheme, we would not have been able to afford to install the new heat pumps. The hall committee is pleased to be promoting energy efficiency and doing what we can to help our community be sustainable in the light of the ongoing concerns about climate change.”</a:t>
            </a:r>
            <a:endParaRPr kumimoji="0" lang="en-US" altLang="en-US" sz="900" b="0" i="1" u="none" strike="noStrike" cap="none" normalizeH="0" baseline="0">
              <a:ln>
                <a:noFill/>
              </a:ln>
              <a:solidFill>
                <a:srgbClr val="333F48"/>
              </a:solidFill>
              <a:effectLst/>
              <a:latin typeface="ModernEra-Black"/>
            </a:endParaRPr>
          </a:p>
          <a:p>
            <a:endParaRPr lang="en-GB"/>
          </a:p>
        </p:txBody>
      </p:sp>
      <p:pic>
        <p:nvPicPr>
          <p:cNvPr id="8" name="Picture 7">
            <a:extLst>
              <a:ext uri="{FF2B5EF4-FFF2-40B4-BE49-F238E27FC236}">
                <a16:creationId xmlns:a16="http://schemas.microsoft.com/office/drawing/2014/main" id="{00FC8C08-DF5B-1B27-CFEA-46F16A059C1B}"/>
              </a:ext>
            </a:extLst>
          </p:cNvPr>
          <p:cNvPicPr>
            <a:picLocks noChangeAspect="1"/>
          </p:cNvPicPr>
          <p:nvPr/>
        </p:nvPicPr>
        <p:blipFill>
          <a:blip r:embed="rId5"/>
          <a:stretch>
            <a:fillRect/>
          </a:stretch>
        </p:blipFill>
        <p:spPr>
          <a:xfrm>
            <a:off x="1091584" y="1971675"/>
            <a:ext cx="3060710" cy="3186112"/>
          </a:xfrm>
          <a:prstGeom prst="rect">
            <a:avLst/>
          </a:prstGeom>
        </p:spPr>
      </p:pic>
      <p:sp>
        <p:nvSpPr>
          <p:cNvPr id="2" name="TextBox 1">
            <a:extLst>
              <a:ext uri="{FF2B5EF4-FFF2-40B4-BE49-F238E27FC236}">
                <a16:creationId xmlns:a16="http://schemas.microsoft.com/office/drawing/2014/main" id="{DC0E8FE2-3B23-E896-84C1-0127D2CE0011}"/>
              </a:ext>
            </a:extLst>
          </p:cNvPr>
          <p:cNvSpPr txBox="1"/>
          <p:nvPr/>
        </p:nvSpPr>
        <p:spPr>
          <a:xfrm>
            <a:off x="1027775" y="1984460"/>
            <a:ext cx="9754524" cy="954107"/>
          </a:xfrm>
          <a:prstGeom prst="rect">
            <a:avLst/>
          </a:prstGeom>
          <a:noFill/>
          <a:ln>
            <a:noFill/>
          </a:ln>
        </p:spPr>
        <p:txBody>
          <a:bodyPr wrap="square" rtlCol="0">
            <a:spAutoFit/>
          </a:bodyPr>
          <a:lstStyle/>
          <a:p>
            <a:r>
              <a:rPr lang="en-GB" sz="2800" b="1">
                <a:solidFill>
                  <a:srgbClr val="FF0000"/>
                </a:solidFill>
                <a:highlight>
                  <a:srgbClr val="FFFF00"/>
                </a:highlight>
              </a:rPr>
              <a:t>Annual savings of 1.7 tonnes of cO</a:t>
            </a:r>
            <a:r>
              <a:rPr lang="en-GB" sz="2800" b="1" baseline="30000">
                <a:solidFill>
                  <a:srgbClr val="FF0000"/>
                </a:solidFill>
                <a:highlight>
                  <a:srgbClr val="FFFF00"/>
                </a:highlight>
              </a:rPr>
              <a:t>2</a:t>
            </a:r>
            <a:r>
              <a:rPr lang="en-GB" sz="2800" b="1">
                <a:solidFill>
                  <a:srgbClr val="FF0000"/>
                </a:solidFill>
                <a:highlight>
                  <a:srgbClr val="FFFF00"/>
                </a:highlight>
              </a:rPr>
              <a:t> and £1,060 on fuel</a:t>
            </a:r>
          </a:p>
          <a:p>
            <a:endParaRPr lang="en-GB" sz="2800" b="1">
              <a:solidFill>
                <a:srgbClr val="FF0000"/>
              </a:solidFill>
              <a:highlight>
                <a:srgbClr val="FFFF00"/>
              </a:highlight>
            </a:endParaRPr>
          </a:p>
        </p:txBody>
      </p:sp>
    </p:spTree>
    <p:extLst>
      <p:ext uri="{BB962C8B-B14F-4D97-AF65-F5344CB8AC3E}">
        <p14:creationId xmlns:p14="http://schemas.microsoft.com/office/powerpoint/2010/main" val="283971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2FC4-8715-114F-B0D4-AE544AA65CE9}"/>
              </a:ext>
            </a:extLst>
          </p:cNvPr>
          <p:cNvSpPr>
            <a:spLocks noGrp="1"/>
          </p:cNvSpPr>
          <p:nvPr>
            <p:ph type="title"/>
          </p:nvPr>
        </p:nvSpPr>
        <p:spPr>
          <a:xfrm>
            <a:off x="505878" y="1007104"/>
            <a:ext cx="9933222" cy="736531"/>
          </a:xfrm>
        </p:spPr>
        <p:txBody>
          <a:bodyPr/>
          <a:lstStyle/>
          <a:p>
            <a:r>
              <a:rPr lang="en-GB" sz="2800" b="1">
                <a:solidFill>
                  <a:srgbClr val="3C2F55"/>
                </a:solidFill>
                <a:latin typeface="Arial" panose="020B0604020202020204" pitchFamily="34" charset="0"/>
                <a:cs typeface="Arial" panose="020B0604020202020204" pitchFamily="34" charset="0"/>
              </a:rPr>
              <a:t>Local Energy Scotland</a:t>
            </a:r>
            <a:endParaRPr lang="en-KR" sz="2800"/>
          </a:p>
        </p:txBody>
      </p:sp>
      <p:sp>
        <p:nvSpPr>
          <p:cNvPr id="3" name="Content Placeholder 2">
            <a:extLst>
              <a:ext uri="{FF2B5EF4-FFF2-40B4-BE49-F238E27FC236}">
                <a16:creationId xmlns:a16="http://schemas.microsoft.com/office/drawing/2014/main" id="{950B0D7A-A874-8936-3F88-F84FC4338F2A}"/>
              </a:ext>
            </a:extLst>
          </p:cNvPr>
          <p:cNvSpPr>
            <a:spLocks noGrp="1"/>
          </p:cNvSpPr>
          <p:nvPr>
            <p:ph idx="1"/>
          </p:nvPr>
        </p:nvSpPr>
        <p:spPr>
          <a:xfrm>
            <a:off x="606141" y="2415349"/>
            <a:ext cx="6554679" cy="3398596"/>
          </a:xfrm>
        </p:spPr>
        <p:txBody>
          <a:bodyPr>
            <a:normAutofit/>
          </a:bodyPr>
          <a:lstStyle/>
          <a:p>
            <a:pPr>
              <a:spcBef>
                <a:spcPts val="0"/>
              </a:spcBef>
              <a:spcAft>
                <a:spcPts val="1000"/>
              </a:spcAft>
            </a:pPr>
            <a:r>
              <a:rPr lang="en-GB" sz="2000"/>
              <a:t>CARES Funding</a:t>
            </a:r>
          </a:p>
          <a:p>
            <a:pPr>
              <a:spcBef>
                <a:spcPts val="0"/>
              </a:spcBef>
              <a:spcAft>
                <a:spcPts val="1000"/>
              </a:spcAft>
            </a:pPr>
            <a:r>
              <a:rPr lang="en-GB" sz="2000"/>
              <a:t>Community development</a:t>
            </a:r>
          </a:p>
          <a:p>
            <a:pPr>
              <a:spcBef>
                <a:spcPts val="0"/>
              </a:spcBef>
              <a:spcAft>
                <a:spcPts val="1000"/>
              </a:spcAft>
            </a:pPr>
            <a:r>
              <a:rPr lang="en-GB" sz="2000"/>
              <a:t>Shared ownership projects</a:t>
            </a:r>
          </a:p>
          <a:p>
            <a:pPr>
              <a:spcBef>
                <a:spcPts val="0"/>
              </a:spcBef>
              <a:spcAft>
                <a:spcPts val="1000"/>
              </a:spcAft>
            </a:pPr>
            <a:r>
              <a:rPr lang="en-GB" sz="2000"/>
              <a:t>Free and impartial advice</a:t>
            </a:r>
          </a:p>
        </p:txBody>
      </p:sp>
      <p:sp>
        <p:nvSpPr>
          <p:cNvPr id="5" name="TextBox 4">
            <a:extLst>
              <a:ext uri="{FF2B5EF4-FFF2-40B4-BE49-F238E27FC236}">
                <a16:creationId xmlns:a16="http://schemas.microsoft.com/office/drawing/2014/main" id="{EA4DB9F9-E2B1-8A55-0612-8A15878E2FA0}"/>
              </a:ext>
            </a:extLst>
          </p:cNvPr>
          <p:cNvSpPr txBox="1"/>
          <p:nvPr/>
        </p:nvSpPr>
        <p:spPr>
          <a:xfrm>
            <a:off x="746580" y="4468035"/>
            <a:ext cx="3787320" cy="369332"/>
          </a:xfrm>
          <a:prstGeom prst="rect">
            <a:avLst/>
          </a:prstGeom>
          <a:noFill/>
        </p:spPr>
        <p:txBody>
          <a:bodyPr wrap="square">
            <a:spAutoFit/>
          </a:bodyPr>
          <a:lstStyle/>
          <a:p>
            <a:r>
              <a:rPr lang="en-GB">
                <a:hlinkClick r:id="rId3"/>
              </a:rPr>
              <a:t>https://localenergy.scot/</a:t>
            </a:r>
            <a:endParaRPr lang="en-GB">
              <a:solidFill>
                <a:srgbClr val="696397"/>
              </a:solidFill>
            </a:endParaRPr>
          </a:p>
        </p:txBody>
      </p:sp>
      <p:pic>
        <p:nvPicPr>
          <p:cNvPr id="4" name="Picture 2" descr="Funding advice for renewable energy projects in Scotland">
            <a:extLst>
              <a:ext uri="{FF2B5EF4-FFF2-40B4-BE49-F238E27FC236}">
                <a16:creationId xmlns:a16="http://schemas.microsoft.com/office/drawing/2014/main" id="{53361E59-F617-F5D3-B170-87DF1BC55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330" y="2187313"/>
            <a:ext cx="7207529" cy="246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459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1F824-DE42-35ED-DDDC-D76A2B845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EF87C-4764-257A-52EC-E5F3C397F8CD}"/>
              </a:ext>
            </a:extLst>
          </p:cNvPr>
          <p:cNvSpPr>
            <a:spLocks noGrp="1"/>
          </p:cNvSpPr>
          <p:nvPr>
            <p:ph type="title"/>
          </p:nvPr>
        </p:nvSpPr>
        <p:spPr>
          <a:xfrm>
            <a:off x="505878" y="1007104"/>
            <a:ext cx="9933222" cy="736531"/>
          </a:xfrm>
        </p:spPr>
        <p:txBody>
          <a:bodyPr/>
          <a:lstStyle/>
          <a:p>
            <a:r>
              <a:rPr lang="en-GB" sz="2800" b="1">
                <a:solidFill>
                  <a:srgbClr val="3C2F55"/>
                </a:solidFill>
                <a:latin typeface="Arial" panose="020B0604020202020204" pitchFamily="34" charset="0"/>
                <a:cs typeface="Arial" panose="020B0604020202020204" pitchFamily="34" charset="0"/>
              </a:rPr>
              <a:t>Free online help</a:t>
            </a:r>
            <a:endParaRPr lang="en-KR" sz="2800"/>
          </a:p>
        </p:txBody>
      </p:sp>
      <p:sp>
        <p:nvSpPr>
          <p:cNvPr id="3" name="Content Placeholder 2">
            <a:extLst>
              <a:ext uri="{FF2B5EF4-FFF2-40B4-BE49-F238E27FC236}">
                <a16:creationId xmlns:a16="http://schemas.microsoft.com/office/drawing/2014/main" id="{6679FE81-27A3-8578-79ED-158BCAFB643D}"/>
              </a:ext>
            </a:extLst>
          </p:cNvPr>
          <p:cNvSpPr>
            <a:spLocks noGrp="1"/>
          </p:cNvSpPr>
          <p:nvPr>
            <p:ph idx="1"/>
          </p:nvPr>
        </p:nvSpPr>
        <p:spPr>
          <a:xfrm>
            <a:off x="606141" y="2415349"/>
            <a:ext cx="6554679" cy="3398596"/>
          </a:xfrm>
        </p:spPr>
        <p:txBody>
          <a:bodyPr>
            <a:normAutofit/>
          </a:bodyPr>
          <a:lstStyle/>
          <a:p>
            <a:pPr>
              <a:spcBef>
                <a:spcPts val="0"/>
              </a:spcBef>
              <a:spcAft>
                <a:spcPts val="1000"/>
              </a:spcAft>
            </a:pPr>
            <a:r>
              <a:rPr lang="en-GB" sz="2000"/>
              <a:t>CPD-certified Green Champions training</a:t>
            </a:r>
          </a:p>
          <a:p>
            <a:pPr>
              <a:spcBef>
                <a:spcPts val="0"/>
              </a:spcBef>
              <a:spcAft>
                <a:spcPts val="1000"/>
              </a:spcAft>
            </a:pPr>
            <a:r>
              <a:rPr lang="en-GB" sz="2000"/>
              <a:t>Energy saving tools and guides</a:t>
            </a:r>
          </a:p>
          <a:p>
            <a:pPr>
              <a:spcBef>
                <a:spcPts val="0"/>
              </a:spcBef>
              <a:spcAft>
                <a:spcPts val="1000"/>
              </a:spcAft>
            </a:pPr>
            <a:r>
              <a:rPr lang="en-GB" sz="2000"/>
              <a:t>Skills development webinars</a:t>
            </a:r>
          </a:p>
          <a:p>
            <a:pPr>
              <a:spcBef>
                <a:spcPts val="0"/>
              </a:spcBef>
              <a:spcAft>
                <a:spcPts val="1000"/>
              </a:spcAft>
            </a:pPr>
            <a:r>
              <a:rPr lang="en-GB" sz="2000"/>
              <a:t>Staff engagement toolkit</a:t>
            </a:r>
          </a:p>
        </p:txBody>
      </p:sp>
      <p:pic>
        <p:nvPicPr>
          <p:cNvPr id="1026" name="Picture 2" descr="Join this free training webinar from Business Energy Scotland to become a CPD-certified Green Champion for business.">
            <a:extLst>
              <a:ext uri="{FF2B5EF4-FFF2-40B4-BE49-F238E27FC236}">
                <a16:creationId xmlns:a16="http://schemas.microsoft.com/office/drawing/2014/main" id="{D61066F1-D065-9D20-A4F4-7A8BB8ED5A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972"/>
          <a:stretch/>
        </p:blipFill>
        <p:spPr bwMode="auto">
          <a:xfrm>
            <a:off x="6594763" y="2103159"/>
            <a:ext cx="4239492" cy="30112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7FF996-BA2D-836F-23A8-BB6C6B2B8771}"/>
              </a:ext>
            </a:extLst>
          </p:cNvPr>
          <p:cNvSpPr txBox="1"/>
          <p:nvPr/>
        </p:nvSpPr>
        <p:spPr>
          <a:xfrm>
            <a:off x="746580" y="4468035"/>
            <a:ext cx="3787320" cy="646331"/>
          </a:xfrm>
          <a:prstGeom prst="rect">
            <a:avLst/>
          </a:prstGeom>
          <a:noFill/>
        </p:spPr>
        <p:txBody>
          <a:bodyPr wrap="square">
            <a:spAutoFit/>
          </a:bodyPr>
          <a:lstStyle/>
          <a:p>
            <a:r>
              <a:rPr lang="en-GB" dirty="0">
                <a:solidFill>
                  <a:srgbClr val="696397"/>
                </a:solidFill>
                <a:hlinkClick r:id="rId4">
                  <a:extLst>
                    <a:ext uri="{A12FA001-AC4F-418D-AE19-62706E023703}">
                      <ahyp:hlinkClr xmlns:ahyp="http://schemas.microsoft.com/office/drawing/2018/hyperlinkcolor" val="tx"/>
                    </a:ext>
                  </a:extLst>
                </a:hlinkClick>
              </a:rPr>
              <a:t>https://businessenergyscotland.org/summary-resources/</a:t>
            </a:r>
            <a:r>
              <a:rPr lang="en-GB" dirty="0">
                <a:solidFill>
                  <a:srgbClr val="696397"/>
                </a:solidFill>
              </a:rPr>
              <a:t> </a:t>
            </a:r>
          </a:p>
        </p:txBody>
      </p:sp>
    </p:spTree>
    <p:extLst>
      <p:ext uri="{BB962C8B-B14F-4D97-AF65-F5344CB8AC3E}">
        <p14:creationId xmlns:p14="http://schemas.microsoft.com/office/powerpoint/2010/main" val="2319538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27228" y="331107"/>
            <a:ext cx="828222" cy="828222"/>
          </a:xfrm>
          <a:custGeom>
            <a:avLst/>
            <a:gdLst/>
            <a:ahLst/>
            <a:cxnLst/>
            <a:rect l="l" t="t" r="r" b="b"/>
            <a:pathLst>
              <a:path w="1242333" h="1242333">
                <a:moveTo>
                  <a:pt x="0" y="0"/>
                </a:moveTo>
                <a:lnTo>
                  <a:pt x="1242333" y="0"/>
                </a:lnTo>
                <a:lnTo>
                  <a:pt x="1242333" y="1242334"/>
                </a:lnTo>
                <a:lnTo>
                  <a:pt x="0" y="1242334"/>
                </a:lnTo>
                <a:lnTo>
                  <a:pt x="0" y="0"/>
                </a:lnTo>
                <a:close/>
              </a:path>
            </a:pathLst>
          </a:custGeom>
          <a:blipFill>
            <a:blip r:embed="rId3"/>
            <a:stretch>
              <a:fillRect/>
            </a:stretch>
          </a:blipFill>
        </p:spPr>
        <p:txBody>
          <a:bodyPr/>
          <a:lstStyle/>
          <a:p>
            <a:endParaRPr lang="en-GB" sz="1200"/>
          </a:p>
        </p:txBody>
      </p:sp>
      <p:sp>
        <p:nvSpPr>
          <p:cNvPr id="3" name="Freeform 3"/>
          <p:cNvSpPr/>
          <p:nvPr/>
        </p:nvSpPr>
        <p:spPr>
          <a:xfrm>
            <a:off x="9191633" y="6147708"/>
            <a:ext cx="2769044" cy="449034"/>
          </a:xfrm>
          <a:custGeom>
            <a:avLst/>
            <a:gdLst/>
            <a:ahLst/>
            <a:cxnLst/>
            <a:rect l="l" t="t" r="r" b="b"/>
            <a:pathLst>
              <a:path w="4153566" h="673551">
                <a:moveTo>
                  <a:pt x="0" y="0"/>
                </a:moveTo>
                <a:lnTo>
                  <a:pt x="4153566" y="0"/>
                </a:lnTo>
                <a:lnTo>
                  <a:pt x="4153566" y="673551"/>
                </a:lnTo>
                <a:lnTo>
                  <a:pt x="0" y="673551"/>
                </a:lnTo>
                <a:lnTo>
                  <a:pt x="0" y="0"/>
                </a:lnTo>
                <a:close/>
              </a:path>
            </a:pathLst>
          </a:custGeom>
          <a:blipFill>
            <a:blip r:embed="rId4"/>
            <a:stretch>
              <a:fillRect t="-666" b="-666"/>
            </a:stretch>
          </a:blipFill>
        </p:spPr>
        <p:txBody>
          <a:bodyPr/>
          <a:lstStyle/>
          <a:p>
            <a:endParaRPr lang="en-GB" sz="1200"/>
          </a:p>
        </p:txBody>
      </p:sp>
      <p:sp>
        <p:nvSpPr>
          <p:cNvPr id="4" name="Freeform 4"/>
          <p:cNvSpPr/>
          <p:nvPr/>
        </p:nvSpPr>
        <p:spPr>
          <a:xfrm>
            <a:off x="322036" y="6177479"/>
            <a:ext cx="543377" cy="419263"/>
          </a:xfrm>
          <a:custGeom>
            <a:avLst/>
            <a:gdLst/>
            <a:ahLst/>
            <a:cxnLst/>
            <a:rect l="l" t="t" r="r" b="b"/>
            <a:pathLst>
              <a:path w="815066" h="628895">
                <a:moveTo>
                  <a:pt x="0" y="0"/>
                </a:moveTo>
                <a:lnTo>
                  <a:pt x="815066" y="0"/>
                </a:lnTo>
                <a:lnTo>
                  <a:pt x="815066" y="628895"/>
                </a:lnTo>
                <a:lnTo>
                  <a:pt x="0" y="628895"/>
                </a:lnTo>
                <a:lnTo>
                  <a:pt x="0" y="0"/>
                </a:lnTo>
                <a:close/>
              </a:path>
            </a:pathLst>
          </a:custGeom>
          <a:blipFill>
            <a:blip r:embed="rId5"/>
            <a:stretch>
              <a:fillRect t="-117" b="-117"/>
            </a:stretch>
          </a:blipFill>
        </p:spPr>
        <p:txBody>
          <a:bodyPr/>
          <a:lstStyle/>
          <a:p>
            <a:endParaRPr lang="en-GB" sz="1200"/>
          </a:p>
        </p:txBody>
      </p:sp>
      <p:sp>
        <p:nvSpPr>
          <p:cNvPr id="5" name="TextBox 5"/>
          <p:cNvSpPr txBox="1"/>
          <p:nvPr/>
        </p:nvSpPr>
        <p:spPr>
          <a:xfrm>
            <a:off x="7002674" y="2211284"/>
            <a:ext cx="4572142" cy="1218282"/>
          </a:xfrm>
          <a:prstGeom prst="rect">
            <a:avLst/>
          </a:prstGeom>
        </p:spPr>
        <p:txBody>
          <a:bodyPr lIns="0" tIns="0" rIns="0" bIns="0" rtlCol="0" anchor="t">
            <a:spAutoFit/>
          </a:bodyPr>
          <a:lstStyle/>
          <a:p>
            <a:pPr algn="ctr">
              <a:lnSpc>
                <a:spcPts val="2808"/>
              </a:lnSpc>
            </a:pPr>
            <a:r>
              <a:rPr lang="en-US" sz="2600">
                <a:solidFill>
                  <a:srgbClr val="FFFFFF"/>
                </a:solidFill>
                <a:latin typeface="Arial Bold"/>
              </a:rPr>
              <a:t>Presented by</a:t>
            </a:r>
          </a:p>
          <a:p>
            <a:pPr algn="ctr">
              <a:lnSpc>
                <a:spcPts val="1512"/>
              </a:lnSpc>
            </a:pPr>
            <a:endParaRPr lang="en-US" sz="2600">
              <a:solidFill>
                <a:srgbClr val="FFFFFF"/>
              </a:solidFill>
              <a:latin typeface="Arial Bold"/>
            </a:endParaRPr>
          </a:p>
          <a:p>
            <a:pPr algn="ctr">
              <a:lnSpc>
                <a:spcPts val="2160"/>
              </a:lnSpc>
            </a:pPr>
            <a:r>
              <a:rPr lang="en-US" sz="2000">
                <a:solidFill>
                  <a:srgbClr val="FFFFFF"/>
                </a:solidFill>
                <a:latin typeface="Arial Bold"/>
              </a:rPr>
              <a:t>Clare Carden </a:t>
            </a:r>
          </a:p>
          <a:p>
            <a:pPr algn="ctr">
              <a:lnSpc>
                <a:spcPts val="1512"/>
              </a:lnSpc>
            </a:pPr>
            <a:r>
              <a:rPr lang="en-US" sz="1400">
                <a:solidFill>
                  <a:srgbClr val="FFFFFF"/>
                </a:solidFill>
                <a:latin typeface="Arial"/>
              </a:rPr>
              <a:t>BSc, PhD, CEng, MEI, CEM-I</a:t>
            </a:r>
          </a:p>
          <a:p>
            <a:pPr algn="ctr">
              <a:lnSpc>
                <a:spcPts val="1512"/>
              </a:lnSpc>
            </a:pPr>
            <a:endParaRPr lang="en-US" sz="1400">
              <a:solidFill>
                <a:srgbClr val="FFFFFF"/>
              </a:solidFill>
              <a:latin typeface="Arial"/>
            </a:endParaRPr>
          </a:p>
        </p:txBody>
      </p:sp>
      <p:sp>
        <p:nvSpPr>
          <p:cNvPr id="6" name="Freeform 6"/>
          <p:cNvSpPr/>
          <p:nvPr/>
        </p:nvSpPr>
        <p:spPr>
          <a:xfrm>
            <a:off x="322036" y="542890"/>
            <a:ext cx="6298028" cy="5188425"/>
          </a:xfrm>
          <a:custGeom>
            <a:avLst/>
            <a:gdLst/>
            <a:ahLst/>
            <a:cxnLst/>
            <a:rect l="l" t="t" r="r" b="b"/>
            <a:pathLst>
              <a:path w="9447042" h="7782638">
                <a:moveTo>
                  <a:pt x="0" y="0"/>
                </a:moveTo>
                <a:lnTo>
                  <a:pt x="9447042" y="0"/>
                </a:lnTo>
                <a:lnTo>
                  <a:pt x="9447042" y="7782639"/>
                </a:lnTo>
                <a:lnTo>
                  <a:pt x="0" y="7782639"/>
                </a:lnTo>
                <a:lnTo>
                  <a:pt x="0" y="0"/>
                </a:lnTo>
                <a:close/>
              </a:path>
            </a:pathLst>
          </a:custGeom>
          <a:blipFill>
            <a:blip r:embed="rId6"/>
            <a:stretch>
              <a:fillRect/>
            </a:stretch>
          </a:blipFill>
          <a:ln>
            <a:solidFill>
              <a:schemeClr val="tx1"/>
            </a:solidFill>
          </a:ln>
        </p:spPr>
        <p:txBody>
          <a:bodyPr/>
          <a:lstStyle/>
          <a:p>
            <a:endParaRPr lang="en-GB" sz="1200"/>
          </a:p>
        </p:txBody>
      </p:sp>
      <p:grpSp>
        <p:nvGrpSpPr>
          <p:cNvPr id="7" name="Group 7"/>
          <p:cNvGrpSpPr>
            <a:grpSpLocks noChangeAspect="1"/>
          </p:cNvGrpSpPr>
          <p:nvPr/>
        </p:nvGrpSpPr>
        <p:grpSpPr>
          <a:xfrm>
            <a:off x="7160072" y="542890"/>
            <a:ext cx="3532449" cy="2467389"/>
            <a:chOff x="0" y="0"/>
            <a:chExt cx="15163800" cy="10591800"/>
          </a:xfrm>
        </p:grpSpPr>
        <p:sp>
          <p:nvSpPr>
            <p:cNvPr id="8" name="Freeform 8"/>
            <p:cNvSpPr/>
            <p:nvPr/>
          </p:nvSpPr>
          <p:spPr>
            <a:xfrm>
              <a:off x="0" y="0"/>
              <a:ext cx="15163800" cy="10591800"/>
            </a:xfrm>
            <a:custGeom>
              <a:avLst/>
              <a:gdLst/>
              <a:ahLst/>
              <a:cxnLst/>
              <a:rect l="l" t="t" r="r" b="b"/>
              <a:pathLst>
                <a:path w="15163800" h="10591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7"/>
              <a:stretch>
                <a:fillRect l="-1360" t="-980" b="-1014"/>
              </a:stretch>
            </a:blipFill>
            <a:ln>
              <a:solidFill>
                <a:schemeClr val="tx1"/>
              </a:solidFill>
            </a:ln>
          </p:spPr>
          <p:txBody>
            <a:bodyPr/>
            <a:lstStyle/>
            <a:p>
              <a:endParaRPr lang="en-GB" sz="1200"/>
            </a:p>
          </p:txBody>
        </p:sp>
      </p:grpSp>
      <p:grpSp>
        <p:nvGrpSpPr>
          <p:cNvPr id="9" name="Group 9"/>
          <p:cNvGrpSpPr>
            <a:grpSpLocks noChangeAspect="1"/>
          </p:cNvGrpSpPr>
          <p:nvPr/>
        </p:nvGrpSpPr>
        <p:grpSpPr>
          <a:xfrm>
            <a:off x="7160072" y="3137104"/>
            <a:ext cx="3532449" cy="2467389"/>
            <a:chOff x="0" y="0"/>
            <a:chExt cx="15163800" cy="10591800"/>
          </a:xfrm>
        </p:grpSpPr>
        <p:sp>
          <p:nvSpPr>
            <p:cNvPr id="10" name="Freeform 10"/>
            <p:cNvSpPr/>
            <p:nvPr/>
          </p:nvSpPr>
          <p:spPr>
            <a:xfrm>
              <a:off x="0" y="0"/>
              <a:ext cx="15163800" cy="10591800"/>
            </a:xfrm>
            <a:custGeom>
              <a:avLst/>
              <a:gdLst/>
              <a:ahLst/>
              <a:cxnLst/>
              <a:rect l="l" t="t" r="r" b="b"/>
              <a:pathLst>
                <a:path w="15163800" h="10591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8"/>
              <a:stretch>
                <a:fillRect b="-17744"/>
              </a:stretch>
            </a:blipFill>
            <a:ln>
              <a:solidFill>
                <a:schemeClr val="tx1"/>
              </a:solidFill>
            </a:ln>
          </p:spPr>
          <p:txBody>
            <a:bodyPr/>
            <a:lstStyle/>
            <a:p>
              <a:endParaRPr lang="en-GB" sz="1200"/>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79F334-312E-0B49-BDF8-D7A234E5E7FC}"/>
              </a:ext>
            </a:extLst>
          </p:cNvPr>
          <p:cNvSpPr/>
          <p:nvPr/>
        </p:nvSpPr>
        <p:spPr>
          <a:xfrm>
            <a:off x="0" y="1938102"/>
            <a:ext cx="12192000" cy="3747052"/>
          </a:xfrm>
          <a:prstGeom prst="rect">
            <a:avLst/>
          </a:prstGeom>
          <a:solidFill>
            <a:srgbClr val="D2D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solidFill>
                <a:srgbClr val="D2D0E0"/>
              </a:solidFill>
            </a:endParaRPr>
          </a:p>
        </p:txBody>
      </p:sp>
      <p:sp>
        <p:nvSpPr>
          <p:cNvPr id="2" name="Title 1">
            <a:extLst>
              <a:ext uri="{FF2B5EF4-FFF2-40B4-BE49-F238E27FC236}">
                <a16:creationId xmlns:a16="http://schemas.microsoft.com/office/drawing/2014/main" id="{BE5E2FC4-8715-114F-B0D4-AE544AA65CE9}"/>
              </a:ext>
            </a:extLst>
          </p:cNvPr>
          <p:cNvSpPr>
            <a:spLocks noGrp="1"/>
          </p:cNvSpPr>
          <p:nvPr>
            <p:ph type="title"/>
          </p:nvPr>
        </p:nvSpPr>
        <p:spPr>
          <a:xfrm>
            <a:off x="589005" y="1172846"/>
            <a:ext cx="9933222" cy="736531"/>
          </a:xfrm>
        </p:spPr>
        <p:txBody>
          <a:bodyPr/>
          <a:lstStyle/>
          <a:p>
            <a:r>
              <a:rPr lang="en-GB" sz="2800" b="1">
                <a:solidFill>
                  <a:srgbClr val="3C2F55"/>
                </a:solidFill>
                <a:latin typeface="Arial" panose="020B0604020202020204" pitchFamily="34" charset="0"/>
                <a:cs typeface="Arial" panose="020B0604020202020204" pitchFamily="34" charset="0"/>
              </a:rPr>
              <a:t>Start saving today</a:t>
            </a:r>
            <a:endParaRPr lang="en-KR" sz="2800"/>
          </a:p>
        </p:txBody>
      </p:sp>
      <p:sp>
        <p:nvSpPr>
          <p:cNvPr id="3" name="Content Placeholder 2">
            <a:extLst>
              <a:ext uri="{FF2B5EF4-FFF2-40B4-BE49-F238E27FC236}">
                <a16:creationId xmlns:a16="http://schemas.microsoft.com/office/drawing/2014/main" id="{BE4A3B78-4713-DC47-B6B4-E3ECFC71124A}"/>
              </a:ext>
            </a:extLst>
          </p:cNvPr>
          <p:cNvSpPr>
            <a:spLocks noGrp="1"/>
          </p:cNvSpPr>
          <p:nvPr>
            <p:ph sz="half" idx="1"/>
          </p:nvPr>
        </p:nvSpPr>
        <p:spPr>
          <a:xfrm>
            <a:off x="590035" y="2825071"/>
            <a:ext cx="11011930" cy="1030335"/>
          </a:xfrm>
        </p:spPr>
        <p:txBody>
          <a:bodyPr/>
          <a:lstStyle/>
          <a:p>
            <a:pPr>
              <a:lnSpc>
                <a:spcPts val="2300"/>
              </a:lnSpc>
              <a:spcBef>
                <a:spcPts val="0"/>
              </a:spcBef>
              <a:spcAft>
                <a:spcPts val="1000"/>
              </a:spcAft>
            </a:pPr>
            <a:r>
              <a:rPr lang="en-GB" sz="2000">
                <a:solidFill>
                  <a:srgbClr val="333F48"/>
                </a:solidFill>
                <a:latin typeface="Arial" panose="020B0604020202020204" pitchFamily="34" charset="0"/>
                <a:cs typeface="Arial" panose="020B0604020202020204" pitchFamily="34" charset="0"/>
              </a:rPr>
              <a:t>Use our free website resources and training events at businessenergyscotland.org</a:t>
            </a:r>
          </a:p>
          <a:p>
            <a:pPr>
              <a:lnSpc>
                <a:spcPts val="2300"/>
              </a:lnSpc>
              <a:spcBef>
                <a:spcPts val="0"/>
              </a:spcBef>
              <a:spcAft>
                <a:spcPts val="1000"/>
              </a:spcAft>
            </a:pPr>
            <a:r>
              <a:rPr lang="en-GB" sz="2000">
                <a:solidFill>
                  <a:srgbClr val="333F48"/>
                </a:solidFill>
                <a:latin typeface="Arial" panose="020B0604020202020204" pitchFamily="34" charset="0"/>
                <a:cs typeface="Arial" panose="020B0604020202020204" pitchFamily="34" charset="0"/>
              </a:rPr>
              <a:t>Call our friendly advisors on 0808 808 2268</a:t>
            </a:r>
          </a:p>
          <a:p>
            <a:pPr marL="0" indent="0">
              <a:lnSpc>
                <a:spcPts val="2300"/>
              </a:lnSpc>
              <a:spcBef>
                <a:spcPts val="0"/>
              </a:spcBef>
              <a:spcAft>
                <a:spcPts val="1000"/>
              </a:spcAft>
              <a:buNone/>
            </a:pPr>
            <a:endParaRPr lang="en-KR" sz="2000">
              <a:solidFill>
                <a:srgbClr val="333F48"/>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5EF41AF7-9534-8901-BDC1-4AF1CF58B056}"/>
              </a:ext>
            </a:extLst>
          </p:cNvPr>
          <p:cNvSpPr txBox="1">
            <a:spLocks/>
          </p:cNvSpPr>
          <p:nvPr/>
        </p:nvSpPr>
        <p:spPr>
          <a:xfrm>
            <a:off x="1840327" y="4545149"/>
            <a:ext cx="4255673" cy="7183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2000" b="1">
                <a:solidFill>
                  <a:srgbClr val="696397"/>
                </a:solidFill>
                <a:latin typeface="Arial Black" panose="020B0604020202020204" pitchFamily="34" charset="0"/>
                <a:cs typeface="Arial Black" panose="020B0604020202020204" pitchFamily="34" charset="0"/>
              </a:rPr>
              <a:t>Business Energy Scotland</a:t>
            </a:r>
            <a:endParaRPr lang="en-GB" sz="2000" b="1">
              <a:solidFill>
                <a:schemeClr val="accent1"/>
              </a:solidFill>
              <a:latin typeface="Arial Black" panose="020B0604020202020204" pitchFamily="34" charset="0"/>
              <a:cs typeface="Arial Black"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882D8CF7-EB00-9710-1955-A1278BE86210}"/>
              </a:ext>
            </a:extLst>
          </p:cNvPr>
          <p:cNvPicPr>
            <a:picLocks noChangeAspect="1"/>
          </p:cNvPicPr>
          <p:nvPr/>
        </p:nvPicPr>
        <p:blipFill>
          <a:blip r:embed="rId3"/>
          <a:stretch>
            <a:fillRect/>
          </a:stretch>
        </p:blipFill>
        <p:spPr>
          <a:xfrm>
            <a:off x="713678" y="4277495"/>
            <a:ext cx="1253676" cy="1253676"/>
          </a:xfrm>
          <a:prstGeom prst="rect">
            <a:avLst/>
          </a:prstGeom>
        </p:spPr>
      </p:pic>
      <p:pic>
        <p:nvPicPr>
          <p:cNvPr id="8" name="Picture 7" descr="Logo&#10;&#10;Description automatically generated">
            <a:extLst>
              <a:ext uri="{FF2B5EF4-FFF2-40B4-BE49-F238E27FC236}">
                <a16:creationId xmlns:a16="http://schemas.microsoft.com/office/drawing/2014/main" id="{22517076-C139-36FD-2C51-EBFF7436DE79}"/>
              </a:ext>
            </a:extLst>
          </p:cNvPr>
          <p:cNvPicPr>
            <a:picLocks noChangeAspect="1"/>
          </p:cNvPicPr>
          <p:nvPr/>
        </p:nvPicPr>
        <p:blipFill>
          <a:blip r:embed="rId4"/>
          <a:stretch>
            <a:fillRect/>
          </a:stretch>
        </p:blipFill>
        <p:spPr>
          <a:xfrm>
            <a:off x="6480534" y="4265808"/>
            <a:ext cx="1246242" cy="1246242"/>
          </a:xfrm>
          <a:prstGeom prst="rect">
            <a:avLst/>
          </a:prstGeom>
        </p:spPr>
      </p:pic>
      <p:sp>
        <p:nvSpPr>
          <p:cNvPr id="10" name="Title 1">
            <a:extLst>
              <a:ext uri="{FF2B5EF4-FFF2-40B4-BE49-F238E27FC236}">
                <a16:creationId xmlns:a16="http://schemas.microsoft.com/office/drawing/2014/main" id="{D545FC84-67D8-17EF-C098-6304AA448BA7}"/>
              </a:ext>
            </a:extLst>
          </p:cNvPr>
          <p:cNvSpPr txBox="1">
            <a:spLocks/>
          </p:cNvSpPr>
          <p:nvPr/>
        </p:nvSpPr>
        <p:spPr>
          <a:xfrm>
            <a:off x="7726776" y="4529745"/>
            <a:ext cx="4255673" cy="7183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2000" b="1">
                <a:solidFill>
                  <a:srgbClr val="696397"/>
                </a:solidFill>
                <a:latin typeface="Arial Black" panose="020B0604020202020204" pitchFamily="34" charset="0"/>
              </a:rPr>
              <a:t>@busenergyscot</a:t>
            </a:r>
          </a:p>
          <a:p>
            <a:pPr>
              <a:lnSpc>
                <a:spcPct val="150000"/>
              </a:lnSpc>
            </a:pPr>
            <a:endParaRPr lang="en-GB" sz="2000" b="1">
              <a:solidFill>
                <a:schemeClr val="accent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469322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79F334-312E-0B49-BDF8-D7A234E5E7FC}"/>
              </a:ext>
            </a:extLst>
          </p:cNvPr>
          <p:cNvSpPr/>
          <p:nvPr/>
        </p:nvSpPr>
        <p:spPr>
          <a:xfrm>
            <a:off x="0" y="1938102"/>
            <a:ext cx="12192000" cy="3747052"/>
          </a:xfrm>
          <a:prstGeom prst="rect">
            <a:avLst/>
          </a:prstGeom>
          <a:solidFill>
            <a:srgbClr val="D2D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solidFill>
                <a:srgbClr val="D2D0E0"/>
              </a:solidFill>
            </a:endParaRPr>
          </a:p>
        </p:txBody>
      </p:sp>
      <p:sp>
        <p:nvSpPr>
          <p:cNvPr id="2" name="Title 1">
            <a:extLst>
              <a:ext uri="{FF2B5EF4-FFF2-40B4-BE49-F238E27FC236}">
                <a16:creationId xmlns:a16="http://schemas.microsoft.com/office/drawing/2014/main" id="{BE5E2FC4-8715-114F-B0D4-AE544AA65CE9}"/>
              </a:ext>
            </a:extLst>
          </p:cNvPr>
          <p:cNvSpPr>
            <a:spLocks noGrp="1"/>
          </p:cNvSpPr>
          <p:nvPr>
            <p:ph type="title"/>
          </p:nvPr>
        </p:nvSpPr>
        <p:spPr>
          <a:xfrm>
            <a:off x="589005" y="1172846"/>
            <a:ext cx="9933222" cy="736531"/>
          </a:xfrm>
        </p:spPr>
        <p:txBody>
          <a:bodyPr/>
          <a:lstStyle/>
          <a:p>
            <a:r>
              <a:rPr lang="en-GB" sz="2800" b="1">
                <a:solidFill>
                  <a:srgbClr val="3C2F55"/>
                </a:solidFill>
                <a:latin typeface="Arial" panose="020B0604020202020204" pitchFamily="34" charset="0"/>
                <a:cs typeface="Arial" panose="020B0604020202020204" pitchFamily="34" charset="0"/>
              </a:rPr>
              <a:t>Why become more energy efficient?</a:t>
            </a:r>
            <a:br>
              <a:rPr lang="en-KR" sz="2800" b="1">
                <a:latin typeface="Arial" panose="020B0604020202020204" pitchFamily="34" charset="0"/>
                <a:cs typeface="Arial" panose="020B0604020202020204" pitchFamily="34" charset="0"/>
              </a:rPr>
            </a:br>
            <a:endParaRPr lang="en-KR" sz="2800"/>
          </a:p>
        </p:txBody>
      </p:sp>
      <p:sp>
        <p:nvSpPr>
          <p:cNvPr id="3" name="Content Placeholder 2">
            <a:extLst>
              <a:ext uri="{FF2B5EF4-FFF2-40B4-BE49-F238E27FC236}">
                <a16:creationId xmlns:a16="http://schemas.microsoft.com/office/drawing/2014/main" id="{BE4A3B78-4713-DC47-B6B4-E3ECFC71124A}"/>
              </a:ext>
            </a:extLst>
          </p:cNvPr>
          <p:cNvSpPr>
            <a:spLocks noGrp="1"/>
          </p:cNvSpPr>
          <p:nvPr>
            <p:ph sz="half" idx="1"/>
          </p:nvPr>
        </p:nvSpPr>
        <p:spPr>
          <a:xfrm>
            <a:off x="590035" y="2860672"/>
            <a:ext cx="11011930" cy="1901912"/>
          </a:xfrm>
        </p:spPr>
        <p:txBody>
          <a:bodyPr/>
          <a:lstStyle/>
          <a:p>
            <a:pPr>
              <a:lnSpc>
                <a:spcPts val="2300"/>
              </a:lnSpc>
              <a:spcBef>
                <a:spcPts val="0"/>
              </a:spcBef>
              <a:spcAft>
                <a:spcPts val="1000"/>
              </a:spcAft>
            </a:pPr>
            <a:r>
              <a:rPr lang="en-GB" sz="2000">
                <a:solidFill>
                  <a:srgbClr val="333F48"/>
                </a:solidFill>
                <a:latin typeface="Arial" panose="020B0604020202020204" pitchFamily="34" charset="0"/>
                <a:cs typeface="Arial" panose="020B0604020202020204" pitchFamily="34" charset="0"/>
              </a:rPr>
              <a:t>Protect your profits from rising/volatile energy prices.</a:t>
            </a:r>
          </a:p>
          <a:p>
            <a:pPr>
              <a:lnSpc>
                <a:spcPts val="2300"/>
              </a:lnSpc>
              <a:spcBef>
                <a:spcPts val="0"/>
              </a:spcBef>
              <a:spcAft>
                <a:spcPts val="1000"/>
              </a:spcAft>
            </a:pPr>
            <a:r>
              <a:rPr lang="en-GB" sz="2000">
                <a:solidFill>
                  <a:srgbClr val="333F48"/>
                </a:solidFill>
                <a:latin typeface="Arial" panose="020B0604020202020204" pitchFamily="34" charset="0"/>
                <a:cs typeface="Arial" panose="020B0604020202020204" pitchFamily="34" charset="0"/>
              </a:rPr>
              <a:t>Growing demand from your customers to be green.</a:t>
            </a:r>
          </a:p>
          <a:p>
            <a:pPr>
              <a:lnSpc>
                <a:spcPts val="2300"/>
              </a:lnSpc>
              <a:spcBef>
                <a:spcPts val="0"/>
              </a:spcBef>
              <a:spcAft>
                <a:spcPts val="1000"/>
              </a:spcAft>
            </a:pPr>
            <a:r>
              <a:rPr lang="en-GB" sz="2000">
                <a:solidFill>
                  <a:srgbClr val="333F48"/>
                </a:solidFill>
                <a:latin typeface="Arial" panose="020B0604020202020204" pitchFamily="34" charset="0"/>
                <a:cs typeface="Arial" panose="020B0604020202020204" pitchFamily="34" charset="0"/>
              </a:rPr>
              <a:t>Start you business’s journey to net zero.</a:t>
            </a:r>
          </a:p>
        </p:txBody>
      </p:sp>
    </p:spTree>
    <p:extLst>
      <p:ext uri="{BB962C8B-B14F-4D97-AF65-F5344CB8AC3E}">
        <p14:creationId xmlns:p14="http://schemas.microsoft.com/office/powerpoint/2010/main" val="1771764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79F334-312E-0B49-BDF8-D7A234E5E7FC}"/>
              </a:ext>
            </a:extLst>
          </p:cNvPr>
          <p:cNvSpPr/>
          <p:nvPr/>
        </p:nvSpPr>
        <p:spPr>
          <a:xfrm>
            <a:off x="0" y="1938102"/>
            <a:ext cx="12192000" cy="3747052"/>
          </a:xfrm>
          <a:prstGeom prst="rect">
            <a:avLst/>
          </a:prstGeom>
          <a:solidFill>
            <a:srgbClr val="D2D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solidFill>
                <a:srgbClr val="D2D0E0"/>
              </a:solidFill>
            </a:endParaRPr>
          </a:p>
        </p:txBody>
      </p:sp>
      <p:sp>
        <p:nvSpPr>
          <p:cNvPr id="6" name="Title 1">
            <a:extLst>
              <a:ext uri="{FF2B5EF4-FFF2-40B4-BE49-F238E27FC236}">
                <a16:creationId xmlns:a16="http://schemas.microsoft.com/office/drawing/2014/main" id="{5EF41AF7-9534-8901-BDC1-4AF1CF58B056}"/>
              </a:ext>
            </a:extLst>
          </p:cNvPr>
          <p:cNvSpPr txBox="1">
            <a:spLocks/>
          </p:cNvSpPr>
          <p:nvPr/>
        </p:nvSpPr>
        <p:spPr>
          <a:xfrm>
            <a:off x="1840327" y="4545149"/>
            <a:ext cx="4255673" cy="7183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2000" b="1">
                <a:solidFill>
                  <a:srgbClr val="696397"/>
                </a:solidFill>
                <a:latin typeface="Arial Black" panose="020B0604020202020204" pitchFamily="34" charset="0"/>
                <a:cs typeface="Arial Black" panose="020B0604020202020204" pitchFamily="34" charset="0"/>
              </a:rPr>
              <a:t>Business Energy Scotland</a:t>
            </a:r>
            <a:endParaRPr lang="en-GB" sz="2000" b="1">
              <a:solidFill>
                <a:schemeClr val="accent1"/>
              </a:solidFill>
              <a:latin typeface="Arial Black" panose="020B0604020202020204" pitchFamily="34" charset="0"/>
              <a:cs typeface="Arial Black"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882D8CF7-EB00-9710-1955-A1278BE86210}"/>
              </a:ext>
            </a:extLst>
          </p:cNvPr>
          <p:cNvPicPr>
            <a:picLocks noChangeAspect="1"/>
          </p:cNvPicPr>
          <p:nvPr/>
        </p:nvPicPr>
        <p:blipFill>
          <a:blip r:embed="rId3"/>
          <a:stretch>
            <a:fillRect/>
          </a:stretch>
        </p:blipFill>
        <p:spPr>
          <a:xfrm>
            <a:off x="713678" y="4277495"/>
            <a:ext cx="1253676" cy="1253676"/>
          </a:xfrm>
          <a:prstGeom prst="rect">
            <a:avLst/>
          </a:prstGeom>
        </p:spPr>
      </p:pic>
      <p:pic>
        <p:nvPicPr>
          <p:cNvPr id="8" name="Picture 7" descr="Logo&#10;&#10;Description automatically generated">
            <a:extLst>
              <a:ext uri="{FF2B5EF4-FFF2-40B4-BE49-F238E27FC236}">
                <a16:creationId xmlns:a16="http://schemas.microsoft.com/office/drawing/2014/main" id="{22517076-C139-36FD-2C51-EBFF7436DE79}"/>
              </a:ext>
            </a:extLst>
          </p:cNvPr>
          <p:cNvPicPr>
            <a:picLocks noChangeAspect="1"/>
          </p:cNvPicPr>
          <p:nvPr/>
        </p:nvPicPr>
        <p:blipFill>
          <a:blip r:embed="rId4"/>
          <a:stretch>
            <a:fillRect/>
          </a:stretch>
        </p:blipFill>
        <p:spPr>
          <a:xfrm>
            <a:off x="6480534" y="4265808"/>
            <a:ext cx="1246242" cy="1246242"/>
          </a:xfrm>
          <a:prstGeom prst="rect">
            <a:avLst/>
          </a:prstGeom>
        </p:spPr>
      </p:pic>
      <p:sp>
        <p:nvSpPr>
          <p:cNvPr id="10" name="Title 1">
            <a:extLst>
              <a:ext uri="{FF2B5EF4-FFF2-40B4-BE49-F238E27FC236}">
                <a16:creationId xmlns:a16="http://schemas.microsoft.com/office/drawing/2014/main" id="{D545FC84-67D8-17EF-C098-6304AA448BA7}"/>
              </a:ext>
            </a:extLst>
          </p:cNvPr>
          <p:cNvSpPr txBox="1">
            <a:spLocks/>
          </p:cNvSpPr>
          <p:nvPr/>
        </p:nvSpPr>
        <p:spPr>
          <a:xfrm>
            <a:off x="7726776" y="4529745"/>
            <a:ext cx="4255673" cy="7183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2000" b="1">
                <a:solidFill>
                  <a:srgbClr val="696397"/>
                </a:solidFill>
                <a:latin typeface="Arial Black" panose="020B0604020202020204" pitchFamily="34" charset="0"/>
              </a:rPr>
              <a:t>@busenergyscot</a:t>
            </a:r>
          </a:p>
          <a:p>
            <a:pPr>
              <a:lnSpc>
                <a:spcPct val="150000"/>
              </a:lnSpc>
            </a:pPr>
            <a:endParaRPr lang="en-GB" sz="2000" b="1">
              <a:solidFill>
                <a:schemeClr val="accent1"/>
              </a:solidFill>
              <a:latin typeface="Arial Black" panose="020B0604020202020204" pitchFamily="34" charset="0"/>
              <a:cs typeface="Arial Black" panose="020B0604020202020204" pitchFamily="34" charset="0"/>
            </a:endParaRPr>
          </a:p>
        </p:txBody>
      </p:sp>
      <p:sp>
        <p:nvSpPr>
          <p:cNvPr id="9" name="Title 8">
            <a:extLst>
              <a:ext uri="{FF2B5EF4-FFF2-40B4-BE49-F238E27FC236}">
                <a16:creationId xmlns:a16="http://schemas.microsoft.com/office/drawing/2014/main" id="{27BC3BEB-2665-31C1-F856-D27B5FD8997D}"/>
              </a:ext>
            </a:extLst>
          </p:cNvPr>
          <p:cNvSpPr>
            <a:spLocks noGrp="1"/>
          </p:cNvSpPr>
          <p:nvPr>
            <p:ph type="title"/>
          </p:nvPr>
        </p:nvSpPr>
        <p:spPr>
          <a:xfrm>
            <a:off x="812074" y="2716304"/>
            <a:ext cx="10025270" cy="736531"/>
          </a:xfrm>
        </p:spPr>
        <p:txBody>
          <a:bodyPr/>
          <a:lstStyle/>
          <a:p>
            <a:r>
              <a:rPr lang="en-GB" b="1"/>
              <a:t>Questions?</a:t>
            </a:r>
          </a:p>
        </p:txBody>
      </p:sp>
    </p:spTree>
    <p:extLst>
      <p:ext uri="{BB962C8B-B14F-4D97-AF65-F5344CB8AC3E}">
        <p14:creationId xmlns:p14="http://schemas.microsoft.com/office/powerpoint/2010/main" val="3067950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electronics&#10;&#10;Description automatically generated">
            <a:extLst>
              <a:ext uri="{FF2B5EF4-FFF2-40B4-BE49-F238E27FC236}">
                <a16:creationId xmlns:a16="http://schemas.microsoft.com/office/drawing/2014/main" id="{868A5E94-3052-45C0-8BA3-A8872310C3D8}"/>
              </a:ext>
            </a:extLst>
          </p:cNvPr>
          <p:cNvPicPr>
            <a:picLocks noChangeAspect="1"/>
          </p:cNvPicPr>
          <p:nvPr/>
        </p:nvPicPr>
        <p:blipFill>
          <a:blip r:embed="rId3"/>
          <a:stretch>
            <a:fillRect/>
          </a:stretch>
        </p:blipFill>
        <p:spPr>
          <a:xfrm>
            <a:off x="812" y="0"/>
            <a:ext cx="12190375" cy="6858000"/>
          </a:xfrm>
          <a:prstGeom prst="rect">
            <a:avLst/>
          </a:prstGeom>
        </p:spPr>
      </p:pic>
    </p:spTree>
    <p:extLst>
      <p:ext uri="{BB962C8B-B14F-4D97-AF65-F5344CB8AC3E}">
        <p14:creationId xmlns:p14="http://schemas.microsoft.com/office/powerpoint/2010/main" val="266439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electronics&#10;&#10;Description automatically generated">
            <a:extLst>
              <a:ext uri="{FF2B5EF4-FFF2-40B4-BE49-F238E27FC236}">
                <a16:creationId xmlns:a16="http://schemas.microsoft.com/office/drawing/2014/main" id="{CCA8F240-22D9-44D0-AFB7-2E91E8A8E905}"/>
              </a:ext>
            </a:extLst>
          </p:cNvPr>
          <p:cNvPicPr>
            <a:picLocks noChangeAspect="1"/>
          </p:cNvPicPr>
          <p:nvPr/>
        </p:nvPicPr>
        <p:blipFill>
          <a:blip r:embed="rId3"/>
          <a:stretch>
            <a:fillRect/>
          </a:stretch>
        </p:blipFill>
        <p:spPr>
          <a:xfrm>
            <a:off x="812" y="0"/>
            <a:ext cx="12190375" cy="6858000"/>
          </a:xfrm>
          <a:prstGeom prst="rect">
            <a:avLst/>
          </a:prstGeom>
        </p:spPr>
      </p:pic>
    </p:spTree>
    <p:extLst>
      <p:ext uri="{BB962C8B-B14F-4D97-AF65-F5344CB8AC3E}">
        <p14:creationId xmlns:p14="http://schemas.microsoft.com/office/powerpoint/2010/main" val="2853382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electronics&#10;&#10;Description automatically generated">
            <a:extLst>
              <a:ext uri="{FF2B5EF4-FFF2-40B4-BE49-F238E27FC236}">
                <a16:creationId xmlns:a16="http://schemas.microsoft.com/office/drawing/2014/main" id="{B5577A9B-A87B-41E9-AD11-F86DD32EA94C}"/>
              </a:ext>
            </a:extLst>
          </p:cNvPr>
          <p:cNvPicPr>
            <a:picLocks noChangeAspect="1"/>
          </p:cNvPicPr>
          <p:nvPr/>
        </p:nvPicPr>
        <p:blipFill>
          <a:blip r:embed="rId3"/>
          <a:stretch>
            <a:fillRect/>
          </a:stretch>
        </p:blipFill>
        <p:spPr>
          <a:xfrm>
            <a:off x="812" y="0"/>
            <a:ext cx="12190375" cy="6858000"/>
          </a:xfrm>
          <a:prstGeom prst="rect">
            <a:avLst/>
          </a:prstGeom>
        </p:spPr>
      </p:pic>
    </p:spTree>
    <p:extLst>
      <p:ext uri="{BB962C8B-B14F-4D97-AF65-F5344CB8AC3E}">
        <p14:creationId xmlns:p14="http://schemas.microsoft.com/office/powerpoint/2010/main" val="680031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electronics&#10;&#10;Description automatically generated">
            <a:extLst>
              <a:ext uri="{FF2B5EF4-FFF2-40B4-BE49-F238E27FC236}">
                <a16:creationId xmlns:a16="http://schemas.microsoft.com/office/drawing/2014/main" id="{369D83B2-C0C5-4FF7-9498-EA51B39B24D8}"/>
              </a:ext>
            </a:extLst>
          </p:cNvPr>
          <p:cNvPicPr>
            <a:picLocks noChangeAspect="1"/>
          </p:cNvPicPr>
          <p:nvPr/>
        </p:nvPicPr>
        <p:blipFill>
          <a:blip r:embed="rId3"/>
          <a:stretch>
            <a:fillRect/>
          </a:stretch>
        </p:blipFill>
        <p:spPr>
          <a:xfrm>
            <a:off x="812" y="0"/>
            <a:ext cx="12190375" cy="6858000"/>
          </a:xfrm>
          <a:prstGeom prst="rect">
            <a:avLst/>
          </a:prstGeom>
        </p:spPr>
      </p:pic>
    </p:spTree>
    <p:extLst>
      <p:ext uri="{BB962C8B-B14F-4D97-AF65-F5344CB8AC3E}">
        <p14:creationId xmlns:p14="http://schemas.microsoft.com/office/powerpoint/2010/main" val="3240609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2FC4-8715-114F-B0D4-AE544AA65CE9}"/>
              </a:ext>
            </a:extLst>
          </p:cNvPr>
          <p:cNvSpPr>
            <a:spLocks noGrp="1"/>
          </p:cNvSpPr>
          <p:nvPr>
            <p:ph type="title"/>
          </p:nvPr>
        </p:nvSpPr>
        <p:spPr>
          <a:xfrm>
            <a:off x="589005" y="1172846"/>
            <a:ext cx="9933222" cy="736531"/>
          </a:xfrm>
        </p:spPr>
        <p:txBody>
          <a:bodyPr/>
          <a:lstStyle/>
          <a:p>
            <a:r>
              <a:rPr lang="en-GB" sz="2800" b="1">
                <a:solidFill>
                  <a:srgbClr val="3C2F55"/>
                </a:solidFill>
                <a:latin typeface="Arial" panose="020B0604020202020204" pitchFamily="34" charset="0"/>
                <a:cs typeface="Arial" panose="020B0604020202020204" pitchFamily="34" charset="0"/>
              </a:rPr>
              <a:t>How much could you save?</a:t>
            </a:r>
            <a:endParaRPr lang="en-KR" sz="2800"/>
          </a:p>
        </p:txBody>
      </p:sp>
      <p:pic>
        <p:nvPicPr>
          <p:cNvPr id="5" name="Picture 4" descr="A picture containing graphical user interface&#10;&#10;Description automatically generated">
            <a:extLst>
              <a:ext uri="{FF2B5EF4-FFF2-40B4-BE49-F238E27FC236}">
                <a16:creationId xmlns:a16="http://schemas.microsoft.com/office/drawing/2014/main" id="{36F56843-A890-4042-826F-40FB90B6009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69136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C844D-93EB-AA3F-3E02-DC48BE4D2B2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541CF8-EBF4-E70B-C94B-5B244C3192B7}"/>
              </a:ext>
            </a:extLst>
          </p:cNvPr>
          <p:cNvPicPr>
            <a:picLocks noChangeAspect="1"/>
          </p:cNvPicPr>
          <p:nvPr/>
        </p:nvPicPr>
        <p:blipFill>
          <a:blip r:embed="rId3"/>
          <a:stretch>
            <a:fillRect/>
          </a:stretch>
        </p:blipFill>
        <p:spPr>
          <a:xfrm>
            <a:off x="1161142" y="0"/>
            <a:ext cx="9397773" cy="6144248"/>
          </a:xfrm>
          <a:prstGeom prst="rect">
            <a:avLst/>
          </a:prstGeom>
        </p:spPr>
      </p:pic>
    </p:spTree>
    <p:extLst>
      <p:ext uri="{BB962C8B-B14F-4D97-AF65-F5344CB8AC3E}">
        <p14:creationId xmlns:p14="http://schemas.microsoft.com/office/powerpoint/2010/main" val="1162314877"/>
      </p:ext>
    </p:extLst>
  </p:cSld>
  <p:clrMapOvr>
    <a:masterClrMapping/>
  </p:clrMapOvr>
</p:sld>
</file>

<file path=ppt/theme/theme1.xml><?xml version="1.0" encoding="utf-8"?>
<a:theme xmlns:a="http://schemas.openxmlformats.org/drawingml/2006/main" name="Office Theme">
  <a:themeElements>
    <a:clrScheme name="BES Theme">
      <a:dk1>
        <a:srgbClr val="333F48"/>
      </a:dk1>
      <a:lt1>
        <a:srgbClr val="FFFFFF"/>
      </a:lt1>
      <a:dk2>
        <a:srgbClr val="333F48"/>
      </a:dk2>
      <a:lt2>
        <a:srgbClr val="E7E6E6"/>
      </a:lt2>
      <a:accent1>
        <a:srgbClr val="6E548C"/>
      </a:accent1>
      <a:accent2>
        <a:srgbClr val="3F2A56"/>
      </a:accent2>
      <a:accent3>
        <a:srgbClr val="F2A900"/>
      </a:accent3>
      <a:accent4>
        <a:srgbClr val="DF7500"/>
      </a:accent4>
      <a:accent5>
        <a:srgbClr val="509E2F"/>
      </a:accent5>
      <a:accent6>
        <a:srgbClr val="497728"/>
      </a:accent6>
      <a:hlink>
        <a:srgbClr val="009CDE"/>
      </a:hlink>
      <a:folHlink>
        <a:srgbClr val="006B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ro to Business Energy Scotland DRAFT v1" id="{A2042BA7-D27D-4851-A2B2-8E079893620C}" vid="{738CC5E1-8BA7-4547-B9CA-6876F2171C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B24F6194383B47885712B9F0B8135A" ma:contentTypeVersion="25" ma:contentTypeDescription="Create a new document." ma:contentTypeScope="" ma:versionID="ba6d79683cdfefd2b9a771bba2d0b7fa">
  <xsd:schema xmlns:xsd="http://www.w3.org/2001/XMLSchema" xmlns:xs="http://www.w3.org/2001/XMLSchema" xmlns:p="http://schemas.microsoft.com/office/2006/metadata/properties" xmlns:ns2="40c05075-f60e-462d-a946-2d7a01d641d6" xmlns:ns3="75370966-7717-45ee-b554-eb5c472e47c6" targetNamespace="http://schemas.microsoft.com/office/2006/metadata/properties" ma:root="true" ma:fieldsID="947989efeaabadc42691ae4e8ab4cf78" ns2:_="" ns3:_="">
    <xsd:import namespace="40c05075-f60e-462d-a946-2d7a01d641d6"/>
    <xsd:import namespace="75370966-7717-45ee-b554-eb5c472e47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_Flow_SignoffStatus" minOccurs="0"/>
                <xsd:element ref="ns2:MediaServiceObjectDetectorVersions" minOccurs="0"/>
                <xsd:element ref="ns2:MediaServiceSearchProperties" minOccurs="0"/>
                <xsd:element ref="ns2:PreviousReports" minOccurs="0"/>
                <xsd:element ref="ns2:Briefingshe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05075-f60e-462d-a946-2d7a01d641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1b33426-b670-4d47-8354-2924737a9fe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PreviousReports" ma:index="27" nillable="true" ma:displayName="Previous Reports" ma:format="Hyperlink" ma:internalName="PreviousReports">
      <xsd:complexType>
        <xsd:complexContent>
          <xsd:extension base="dms:URL">
            <xsd:sequence>
              <xsd:element name="Url" type="dms:ValidUrl" minOccurs="0" nillable="true"/>
              <xsd:element name="Description" type="xsd:string" nillable="true"/>
            </xsd:sequence>
          </xsd:extension>
        </xsd:complexContent>
      </xsd:complexType>
    </xsd:element>
    <xsd:element name="Briefingsheet" ma:index="28" nillable="true" ma:displayName="Briefing sheet" ma:description="https://energysavingtrust.sharepoint.com/sites/BESResourceCentre/BES%20general/Forms/AllItems.aspx?csf=1&amp;web=1&amp;e=qpLDrN&amp;siteid=%7B8C1A3FC5%2D90DE%2D4289%2DBF6B%2D22F5FBC0B79D%7D&amp;webid=%7B75370966%2D7717%2D45EE%2DB554%2DEB5C472E47C6%7D&amp;uniqueid=%7B123793BA%2D7082%2D4B46%2DB174%2D55244090C530%7D&amp;FolderCTID=0x012000B56B1B970CD08C4AA81861BEBB9FC104&amp;id=%2Fsites%2FBESResourceCentre%2FBES%20general%2FTemplates%20%26%20Guidance%2FTemplates%2FBriefing%20Sheet%20Template" ma:format="Hyperlink" ma:internalName="Briefingsheet">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5370966-7717-45ee-b554-eb5c472e47c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2a1940-9508-4bbb-b137-dd875ad3de0b}" ma:internalName="TaxCatchAll" ma:showField="CatchAllData" ma:web="75370966-7717-45ee-b554-eb5c472e47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0c05075-f60e-462d-a946-2d7a01d641d6">
      <Terms xmlns="http://schemas.microsoft.com/office/infopath/2007/PartnerControls"/>
    </lcf76f155ced4ddcb4097134ff3c332f>
    <TaxCatchAll xmlns="75370966-7717-45ee-b554-eb5c472e47c6" xsi:nil="true"/>
    <_Flow_SignoffStatus xmlns="40c05075-f60e-462d-a946-2d7a01d641d6" xsi:nil="true"/>
    <PreviousReports xmlns="40c05075-f60e-462d-a946-2d7a01d641d6">
      <Url xsi:nil="true"/>
      <Description xsi:nil="true"/>
    </PreviousReports>
    <Briefingsheet xmlns="40c05075-f60e-462d-a946-2d7a01d641d6">
      <Url xsi:nil="true"/>
      <Description xsi:nil="true"/>
    </Briefingsheet>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23DACC-8FD4-4FC4-93D8-8183F5AE1474}">
  <ds:schemaRefs>
    <ds:schemaRef ds:uri="40c05075-f60e-462d-a946-2d7a01d641d6"/>
    <ds:schemaRef ds:uri="75370966-7717-45ee-b554-eb5c472e47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F02B42-ED3A-482D-9DE7-D96312AA7374}">
  <ds:schemaRefs>
    <ds:schemaRef ds:uri="40c05075-f60e-462d-a946-2d7a01d641d6"/>
    <ds:schemaRef ds:uri="75370966-7717-45ee-b554-eb5c472e47c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3AFD0BA-0531-4A9B-B5B7-C9AC9B26E5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Intro to Business Energy Scotland DRAFT v1</Template>
  <TotalTime>201</TotalTime>
  <Words>932</Words>
  <Application>Microsoft Office PowerPoint</Application>
  <PresentationFormat>Widescreen</PresentationFormat>
  <Paragraphs>232</Paragraphs>
  <Slides>30</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Arial Black</vt:lpstr>
      <vt:lpstr>Arial Bold</vt:lpstr>
      <vt:lpstr>Calibri</vt:lpstr>
      <vt:lpstr>Helvetica</vt:lpstr>
      <vt:lpstr>ModernEra-Black</vt:lpstr>
      <vt:lpstr>ModernEra-ExtraBold</vt:lpstr>
      <vt:lpstr>Poppins</vt:lpstr>
      <vt:lpstr>Raleway</vt:lpstr>
      <vt:lpstr>Verdana</vt:lpstr>
      <vt:lpstr>Office Theme</vt:lpstr>
      <vt:lpstr>PowerPoint Presentation</vt:lpstr>
      <vt:lpstr>Who we are </vt:lpstr>
      <vt:lpstr>Why become more energy efficient? </vt:lpstr>
      <vt:lpstr>PowerPoint Presentation</vt:lpstr>
      <vt:lpstr>PowerPoint Presentation</vt:lpstr>
      <vt:lpstr>PowerPoint Presentation</vt:lpstr>
      <vt:lpstr>PowerPoint Presentation</vt:lpstr>
      <vt:lpstr>How much could you save?</vt:lpstr>
      <vt:lpstr>PowerPoint Presentation</vt:lpstr>
      <vt:lpstr>PowerPoint Presentation</vt:lpstr>
      <vt:lpstr>Scottish Government’s SME Loan Scheme Funding for energy efficiency and renewables</vt:lpstr>
      <vt:lpstr>PowerPoint Presentation</vt:lpstr>
      <vt:lpstr>PowerPoint Presentation</vt:lpstr>
      <vt:lpstr>PowerPoint Presentation</vt:lpstr>
      <vt:lpstr>PowerPoint Presentation</vt:lpstr>
      <vt:lpstr>Key energy efficiency improvements to consider for your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Energy Scotland</vt:lpstr>
      <vt:lpstr>Free online help</vt:lpstr>
      <vt:lpstr>PowerPoint Presentation</vt:lpstr>
      <vt:lpstr>Start saving today</vt:lpstr>
      <vt:lpstr>Questions?</vt:lpstr>
    </vt:vector>
  </TitlesOfParts>
  <Company>Energy Savings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Leahy</dc:creator>
  <cp:lastModifiedBy>Chimamaka Akhidenor</cp:lastModifiedBy>
  <cp:revision>6</cp:revision>
  <dcterms:created xsi:type="dcterms:W3CDTF">2022-05-09T18:07:43Z</dcterms:created>
  <dcterms:modified xsi:type="dcterms:W3CDTF">2025-04-01T11:02:46Z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7d35a62-c0b2-44bf-9f42-9d50f09ce4d1_Enabled">
    <vt:lpwstr>true</vt:lpwstr>
  </property>
  <property fmtid="{D5CDD505-2E9C-101B-9397-08002B2CF9AE}" pid="3" name="MSIP_Label_47d35a62-c0b2-44bf-9f42-9d50f09ce4d1_SetDate">
    <vt:lpwstr>2022-07-21T01:14:43Z</vt:lpwstr>
  </property>
  <property fmtid="{D5CDD505-2E9C-101B-9397-08002B2CF9AE}" pid="4" name="MSIP_Label_47d35a62-c0b2-44bf-9f42-9d50f09ce4d1_Method">
    <vt:lpwstr>Standard</vt:lpwstr>
  </property>
  <property fmtid="{D5CDD505-2E9C-101B-9397-08002B2CF9AE}" pid="5" name="MSIP_Label_47d35a62-c0b2-44bf-9f42-9d50f09ce4d1_Name">
    <vt:lpwstr>Public - Scanning Discovery Mode</vt:lpwstr>
  </property>
  <property fmtid="{D5CDD505-2E9C-101B-9397-08002B2CF9AE}" pid="6" name="MSIP_Label_47d35a62-c0b2-44bf-9f42-9d50f09ce4d1_SiteId">
    <vt:lpwstr>3c384161-3b62-4d05-9486-5295b766e36c</vt:lpwstr>
  </property>
  <property fmtid="{D5CDD505-2E9C-101B-9397-08002B2CF9AE}" pid="7" name="MSIP_Label_47d35a62-c0b2-44bf-9f42-9d50f09ce4d1_ActionId">
    <vt:lpwstr>e117f447-979d-4edd-bea5-648c9eec5225</vt:lpwstr>
  </property>
  <property fmtid="{D5CDD505-2E9C-101B-9397-08002B2CF9AE}" pid="8" name="MSIP_Label_47d35a62-c0b2-44bf-9f42-9d50f09ce4d1_ContentBits">
    <vt:lpwstr>0</vt:lpwstr>
  </property>
  <property fmtid="{D5CDD505-2E9C-101B-9397-08002B2CF9AE}" pid="9" name="ContentTypeId">
    <vt:lpwstr>0x0101003BB24F6194383B47885712B9F0B8135A</vt:lpwstr>
  </property>
  <property fmtid="{D5CDD505-2E9C-101B-9397-08002B2CF9AE}" pid="10" name="MediaServiceImageTags">
    <vt:lpwstr/>
  </property>
  <property fmtid="{D5CDD505-2E9C-101B-9397-08002B2CF9AE}" pid="11" name="Status">
    <vt:lpwstr>N/A</vt:lpwstr>
  </property>
</Properties>
</file>