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Franklin Gothic"/>
      <p:bold r:id="rId26"/>
    </p:embeddedFont>
    <p:embeddedFont>
      <p:font typeface="Poppi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1" roundtripDataSignature="AMtx7mgj1mRmVJMATzw3vsRjuvAkm9fu8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FranklinGothic-bold.fntdata"/><Relationship Id="rId25" Type="http://schemas.openxmlformats.org/officeDocument/2006/relationships/slide" Target="slides/slide19.xml"/><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oppins-italic.fntdata"/><Relationship Id="rId7" Type="http://schemas.openxmlformats.org/officeDocument/2006/relationships/slide" Target="slides/slide1.xml"/><Relationship Id="rId8" Type="http://schemas.openxmlformats.org/officeDocument/2006/relationships/slide" Target="slides/slide2.xml"/><Relationship Id="rId31" Type="http://customschemas.google.com/relationships/presentationmetadata" Target="metadata"/><Relationship Id="rId30" Type="http://schemas.openxmlformats.org/officeDocument/2006/relationships/font" Target="fonts/Poppins-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ea.org/energy-system/carbon-capture-utilisation-and-storage/bioenergy-with-carbon-capture-and-storage#trackin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What will we cover?</a:t>
            </a:r>
            <a:br>
              <a:rPr lang="en">
                <a:solidFill>
                  <a:srgbClr val="777777"/>
                </a:solidFill>
                <a:latin typeface="Arial"/>
                <a:ea typeface="Arial"/>
                <a:cs typeface="Arial"/>
                <a:sym typeface="Arial"/>
              </a:rPr>
            </a:b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 Who we are</a:t>
            </a:r>
            <a:endParaRPr/>
          </a:p>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 Our success story</a:t>
            </a:r>
            <a:endParaRPr/>
          </a:p>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 The climate crisis</a:t>
            </a:r>
            <a:endParaRPr/>
          </a:p>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 How you can help </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03" name="Google Shape;103;p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Operation Noah is a Christian charity working with the Church to inspire action on the climate crisis - </a:t>
            </a:r>
            <a:r>
              <a:rPr lang="en" sz="1200">
                <a:latin typeface="Arial"/>
                <a:ea typeface="Arial"/>
                <a:cs typeface="Arial"/>
                <a:sym typeface="Arial"/>
              </a:rPr>
              <a:t>providing leadership, focus and inspiration in response to the growing threat of catastrophic climate change.</a:t>
            </a:r>
            <a:endParaRPr/>
          </a:p>
          <a:p>
            <a:pPr indent="0" lvl="0" marL="0" rtl="0" algn="l">
              <a:lnSpc>
                <a:spcPct val="100000"/>
              </a:lnSpc>
              <a:spcBef>
                <a:spcPts val="0"/>
              </a:spcBef>
              <a:spcAft>
                <a:spcPts val="0"/>
              </a:spcAft>
              <a:buSzPts val="1400"/>
              <a:buNone/>
            </a:pPr>
            <a:r>
              <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We work with all Christian denominations and support interfaith work on climate change. O</a:t>
            </a:r>
            <a:r>
              <a:rPr lang="en" sz="1200">
                <a:latin typeface="Arial"/>
                <a:ea typeface="Arial"/>
                <a:cs typeface="Arial"/>
                <a:sym typeface="Arial"/>
              </a:rPr>
              <a:t>ur vision is of a world where people live sustainably, in harmony with the planet: </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u="sng">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u="sng">
                <a:solidFill>
                  <a:srgbClr val="777777"/>
                </a:solidFill>
                <a:latin typeface="Arial"/>
                <a:ea typeface="Arial"/>
                <a:cs typeface="Arial"/>
                <a:sym typeface="Arial"/>
              </a:rPr>
              <a:t>History of Operation Noah &amp; why formed:</a:t>
            </a:r>
            <a:endParaRPr u="sng">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u="sng">
              <a:solidFill>
                <a:srgbClr val="777777"/>
              </a:solidFill>
              <a:latin typeface="Arial"/>
              <a:ea typeface="Arial"/>
              <a:cs typeface="Arial"/>
              <a:sym typeface="Arial"/>
            </a:endParaRPr>
          </a:p>
          <a:p>
            <a:pPr indent="-298450" lvl="0" marL="457200" rtl="0" algn="l">
              <a:lnSpc>
                <a:spcPct val="100000"/>
              </a:lnSpc>
              <a:spcBef>
                <a:spcPts val="0"/>
              </a:spcBef>
              <a:spcAft>
                <a:spcPts val="0"/>
              </a:spcAft>
              <a:buClr>
                <a:srgbClr val="777777"/>
              </a:buClr>
              <a:buSzPts val="1100"/>
              <a:buFont typeface="Arial"/>
              <a:buChar char="-"/>
            </a:pPr>
            <a:r>
              <a:rPr lang="en">
                <a:solidFill>
                  <a:srgbClr val="777777"/>
                </a:solidFill>
                <a:latin typeface="Arial"/>
                <a:ea typeface="Arial"/>
                <a:cs typeface="Arial"/>
                <a:sym typeface="Arial"/>
              </a:rPr>
              <a:t>Operation Noah was set up by Green Christian and Churches Together in Britain and Ireland in 2004 to provide a Christian response to the climate crisis.</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u="sng">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u="sng">
                <a:solidFill>
                  <a:srgbClr val="777777"/>
                </a:solidFill>
                <a:latin typeface="Arial"/>
                <a:ea typeface="Arial"/>
                <a:cs typeface="Arial"/>
                <a:sym typeface="Arial"/>
              </a:rPr>
              <a:t>Explain:</a:t>
            </a:r>
            <a:endParaRPr>
              <a:solidFill>
                <a:srgbClr val="777777"/>
              </a:solidFill>
              <a:latin typeface="Arial"/>
              <a:ea typeface="Arial"/>
              <a:cs typeface="Arial"/>
              <a:sym typeface="Arial"/>
            </a:endParaRPr>
          </a:p>
          <a:p>
            <a:pPr indent="-298450" lvl="0" marL="457200" rtl="0" algn="l">
              <a:lnSpc>
                <a:spcPct val="100000"/>
              </a:lnSpc>
              <a:spcBef>
                <a:spcPts val="0"/>
              </a:spcBef>
              <a:spcAft>
                <a:spcPts val="0"/>
              </a:spcAft>
              <a:buClr>
                <a:srgbClr val="777777"/>
              </a:buClr>
              <a:buSzPts val="1100"/>
              <a:buFont typeface="Arial"/>
              <a:buChar char="-"/>
            </a:pPr>
            <a:r>
              <a:rPr lang="en">
                <a:solidFill>
                  <a:srgbClr val="777777"/>
                </a:solidFill>
                <a:latin typeface="Arial"/>
                <a:ea typeface="Arial"/>
                <a:cs typeface="Arial"/>
                <a:sym typeface="Arial"/>
              </a:rPr>
              <a:t>How did you get involved yourself</a:t>
            </a:r>
            <a:endParaRPr>
              <a:solidFill>
                <a:srgbClr val="777777"/>
              </a:solidFill>
              <a:latin typeface="Arial"/>
              <a:ea typeface="Arial"/>
              <a:cs typeface="Arial"/>
              <a:sym typeface="Arial"/>
            </a:endParaRPr>
          </a:p>
          <a:p>
            <a:pPr indent="0" lvl="0" marL="457200" rtl="0" algn="l">
              <a:lnSpc>
                <a:spcPct val="100000"/>
              </a:lnSpc>
              <a:spcBef>
                <a:spcPts val="0"/>
              </a:spcBef>
              <a:spcAft>
                <a:spcPts val="0"/>
              </a:spcAft>
              <a:buSzPts val="1100"/>
              <a:buNone/>
            </a:pPr>
            <a:r>
              <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
              <a:t>Top picture: meeting of the meeting of the Conference of Religious on divestment at London Jesuit Centre in February 2019</a:t>
            </a:r>
            <a:endParaRPr/>
          </a:p>
          <a:p>
            <a:pPr indent="0" lvl="0" marL="0" rtl="0" algn="l">
              <a:lnSpc>
                <a:spcPct val="100000"/>
              </a:lnSpc>
              <a:spcBef>
                <a:spcPts val="0"/>
              </a:spcBef>
              <a:spcAft>
                <a:spcPts val="0"/>
              </a:spcAft>
              <a:buSzPts val="1400"/>
              <a:buNone/>
            </a:pPr>
            <a:r>
              <a:rPr lang="en"/>
              <a:t>Bottom picture: Members of the congregation at Ivybridge Methodist Church, Devon, celebrate their divestment commitment</a:t>
            </a:r>
            <a:endParaRPr/>
          </a:p>
        </p:txBody>
      </p:sp>
      <p:sp>
        <p:nvSpPr>
          <p:cNvPr id="111" name="Google Shape;111;p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Operation Noah is a Christian charity working with the Church to inspire action on the climate crisis - </a:t>
            </a:r>
            <a:r>
              <a:rPr lang="en" sz="1200">
                <a:latin typeface="Arial"/>
                <a:ea typeface="Arial"/>
                <a:cs typeface="Arial"/>
                <a:sym typeface="Arial"/>
              </a:rPr>
              <a:t>providing leadership, focus and inspiration in response to the growing threat of catastrophic climate change.</a:t>
            </a:r>
            <a:endParaRPr/>
          </a:p>
          <a:p>
            <a:pPr indent="0" lvl="0" marL="0" rtl="0" algn="l">
              <a:lnSpc>
                <a:spcPct val="100000"/>
              </a:lnSpc>
              <a:spcBef>
                <a:spcPts val="0"/>
              </a:spcBef>
              <a:spcAft>
                <a:spcPts val="0"/>
              </a:spcAft>
              <a:buSzPts val="1400"/>
              <a:buNone/>
            </a:pPr>
            <a:r>
              <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We work with all Christian denominations and support interfaith work on climate change. O</a:t>
            </a:r>
            <a:r>
              <a:rPr lang="en" sz="1200">
                <a:latin typeface="Arial"/>
                <a:ea typeface="Arial"/>
                <a:cs typeface="Arial"/>
                <a:sym typeface="Arial"/>
              </a:rPr>
              <a:t>ur vision is of a world where people live sustainably, in harmony with the planet: </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u="sng">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u="sng">
                <a:solidFill>
                  <a:srgbClr val="777777"/>
                </a:solidFill>
                <a:latin typeface="Arial"/>
                <a:ea typeface="Arial"/>
                <a:cs typeface="Arial"/>
                <a:sym typeface="Arial"/>
              </a:rPr>
              <a:t>History of Operation Noah &amp; why formed:</a:t>
            </a:r>
            <a:endParaRPr u="sng">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u="sng">
              <a:solidFill>
                <a:srgbClr val="777777"/>
              </a:solidFill>
              <a:latin typeface="Arial"/>
              <a:ea typeface="Arial"/>
              <a:cs typeface="Arial"/>
              <a:sym typeface="Arial"/>
            </a:endParaRPr>
          </a:p>
          <a:p>
            <a:pPr indent="-298450" lvl="0" marL="457200" rtl="0" algn="l">
              <a:lnSpc>
                <a:spcPct val="100000"/>
              </a:lnSpc>
              <a:spcBef>
                <a:spcPts val="0"/>
              </a:spcBef>
              <a:spcAft>
                <a:spcPts val="0"/>
              </a:spcAft>
              <a:buClr>
                <a:srgbClr val="777777"/>
              </a:buClr>
              <a:buSzPts val="1100"/>
              <a:buFont typeface="Arial"/>
              <a:buChar char="-"/>
            </a:pPr>
            <a:r>
              <a:rPr lang="en">
                <a:solidFill>
                  <a:srgbClr val="777777"/>
                </a:solidFill>
                <a:latin typeface="Arial"/>
                <a:ea typeface="Arial"/>
                <a:cs typeface="Arial"/>
                <a:sym typeface="Arial"/>
              </a:rPr>
              <a:t>Operation Noah was set up by Green Christian and Churches Together in Britain and Ireland in 2004 to provide a Christian response to the climate crisis.</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u="sng">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rPr lang="en" u="sng">
                <a:solidFill>
                  <a:srgbClr val="777777"/>
                </a:solidFill>
                <a:latin typeface="Arial"/>
                <a:ea typeface="Arial"/>
                <a:cs typeface="Arial"/>
                <a:sym typeface="Arial"/>
              </a:rPr>
              <a:t>Explain:</a:t>
            </a:r>
            <a:endParaRPr>
              <a:solidFill>
                <a:srgbClr val="777777"/>
              </a:solidFill>
              <a:latin typeface="Arial"/>
              <a:ea typeface="Arial"/>
              <a:cs typeface="Arial"/>
              <a:sym typeface="Arial"/>
            </a:endParaRPr>
          </a:p>
          <a:p>
            <a:pPr indent="-298450" lvl="0" marL="457200" rtl="0" algn="l">
              <a:lnSpc>
                <a:spcPct val="100000"/>
              </a:lnSpc>
              <a:spcBef>
                <a:spcPts val="0"/>
              </a:spcBef>
              <a:spcAft>
                <a:spcPts val="0"/>
              </a:spcAft>
              <a:buClr>
                <a:srgbClr val="777777"/>
              </a:buClr>
              <a:buSzPts val="1100"/>
              <a:buFont typeface="Arial"/>
              <a:buChar char="-"/>
            </a:pPr>
            <a:r>
              <a:rPr lang="en">
                <a:solidFill>
                  <a:srgbClr val="777777"/>
                </a:solidFill>
                <a:latin typeface="Arial"/>
                <a:ea typeface="Arial"/>
                <a:cs typeface="Arial"/>
                <a:sym typeface="Arial"/>
              </a:rPr>
              <a:t>How did you get involved yourself</a:t>
            </a:r>
            <a:endParaRPr>
              <a:solidFill>
                <a:srgbClr val="777777"/>
              </a:solidFill>
              <a:latin typeface="Arial"/>
              <a:ea typeface="Arial"/>
              <a:cs typeface="Arial"/>
              <a:sym typeface="Arial"/>
            </a:endParaRPr>
          </a:p>
          <a:p>
            <a:pPr indent="0" lvl="0" marL="457200" rtl="0" algn="l">
              <a:lnSpc>
                <a:spcPct val="100000"/>
              </a:lnSpc>
              <a:spcBef>
                <a:spcPts val="0"/>
              </a:spcBef>
              <a:spcAft>
                <a:spcPts val="0"/>
              </a:spcAft>
              <a:buSzPts val="1100"/>
              <a:buNone/>
            </a:pPr>
            <a:r>
              <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
              <a:t>Top picture: meeting of the meeting of the Conference of Religious on divestment at London Jesuit Centre in February 2019</a:t>
            </a:r>
            <a:endParaRPr/>
          </a:p>
          <a:p>
            <a:pPr indent="0" lvl="0" marL="0" rtl="0" algn="l">
              <a:lnSpc>
                <a:spcPct val="100000"/>
              </a:lnSpc>
              <a:spcBef>
                <a:spcPts val="0"/>
              </a:spcBef>
              <a:spcAft>
                <a:spcPts val="0"/>
              </a:spcAft>
              <a:buSzPts val="1400"/>
              <a:buNone/>
            </a:pPr>
            <a:r>
              <a:rPr lang="en"/>
              <a:t>Bottom picture: Members of the congregation at Ivybridge Methodist Church, Devon, celebrate their divestment commitment</a:t>
            </a:r>
            <a:endParaRPr/>
          </a:p>
        </p:txBody>
      </p:sp>
      <p:sp>
        <p:nvSpPr>
          <p:cNvPr id="121" name="Google Shape;121;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The Background to ‘Faith Motivated – Hope Inspired – Science Informed’</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rgbClr val="777777"/>
              </a:solidFill>
              <a:latin typeface="Arial"/>
              <a:ea typeface="Arial"/>
              <a:cs typeface="Arial"/>
              <a:sym typeface="Arial"/>
            </a:endParaRPr>
          </a:p>
        </p:txBody>
      </p:sp>
      <p:sp>
        <p:nvSpPr>
          <p:cNvPr id="134" name="Google Shape;134;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p:nvPr>
            <p:ph idx="2" type="sldImg"/>
          </p:nvPr>
        </p:nvSpPr>
        <p:spPr>
          <a:xfrm>
            <a:off x="444500" y="1243013"/>
            <a:ext cx="5969000" cy="33575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8:notes"/>
          <p:cNvSpPr txBox="1"/>
          <p:nvPr>
            <p:ph idx="1" type="body"/>
          </p:nvPr>
        </p:nvSpPr>
        <p:spPr>
          <a:xfrm>
            <a:off x="685800" y="4786362"/>
            <a:ext cx="5486400" cy="3916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
              <a:t>Trees - not monoculture, mainly native trees. Enhance habitats</a:t>
            </a:r>
            <a:endParaRPr/>
          </a:p>
          <a:p>
            <a:pPr indent="0" lvl="0" marL="0" rtl="0" algn="l">
              <a:lnSpc>
                <a:spcPct val="100000"/>
              </a:lnSpc>
              <a:spcBef>
                <a:spcPts val="0"/>
              </a:spcBef>
              <a:spcAft>
                <a:spcPts val="0"/>
              </a:spcAft>
              <a:buClr>
                <a:schemeClr val="dk1"/>
              </a:buClr>
              <a:buSzPts val="1400"/>
              <a:buFont typeface="Arial"/>
              <a:buNone/>
            </a:pPr>
            <a:r>
              <a:rPr lang="en"/>
              <a:t>Peat - don’t grow trees on peat. </a:t>
            </a:r>
            <a:endParaRPr/>
          </a:p>
          <a:p>
            <a:pPr indent="0" lvl="0" marL="0" rtl="0" algn="l">
              <a:lnSpc>
                <a:spcPct val="100000"/>
              </a:lnSpc>
              <a:spcBef>
                <a:spcPts val="0"/>
              </a:spcBef>
              <a:spcAft>
                <a:spcPts val="0"/>
              </a:spcAft>
              <a:buClr>
                <a:schemeClr val="dk1"/>
              </a:buClr>
              <a:buSzPts val="1400"/>
              <a:buFont typeface="Arial"/>
              <a:buNone/>
            </a:pPr>
            <a:r>
              <a:rPr lang="en"/>
              <a:t>Farmers - not monoculture, avoid biofuels and BECCS (Drax etc </a:t>
            </a:r>
            <a:r>
              <a:rPr lang="en" u="sng">
                <a:solidFill>
                  <a:schemeClr val="hlink"/>
                </a:solidFill>
                <a:hlinkClick r:id="rId2"/>
              </a:rPr>
              <a:t>Bioenergy with Carbon Capture and Storage - Energy System - IEA</a:t>
            </a:r>
            <a:r>
              <a:rPr lang="en"/>
              <a:t>)</a:t>
            </a:r>
            <a:endParaRPr/>
          </a:p>
        </p:txBody>
      </p:sp>
      <p:sp>
        <p:nvSpPr>
          <p:cNvPr id="143" name="Google Shape;143;p8:notes"/>
          <p:cNvSpPr txBox="1"/>
          <p:nvPr>
            <p:ph idx="12" type="sldNum"/>
          </p:nvPr>
        </p:nvSpPr>
        <p:spPr>
          <a:xfrm>
            <a:off x="3884613" y="9446677"/>
            <a:ext cx="2971800" cy="498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ce1cacd123_0_13:notes"/>
          <p:cNvSpPr/>
          <p:nvPr>
            <p:ph idx="2" type="sldImg"/>
          </p:nvPr>
        </p:nvSpPr>
        <p:spPr>
          <a:xfrm>
            <a:off x="444500" y="1142819"/>
            <a:ext cx="5969100" cy="308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3ce1cacd123_0_13:notes"/>
          <p:cNvSpPr txBox="1"/>
          <p:nvPr>
            <p:ph idx="1" type="body"/>
          </p:nvPr>
        </p:nvSpPr>
        <p:spPr>
          <a:xfrm>
            <a:off x="685800" y="4400555"/>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900"/>
          </a:p>
        </p:txBody>
      </p:sp>
      <p:sp>
        <p:nvSpPr>
          <p:cNvPr id="152" name="Google Shape;152;g3ce1cacd123_0_13:notes"/>
          <p:cNvSpPr txBox="1"/>
          <p:nvPr>
            <p:ph idx="12" type="sldNum"/>
          </p:nvPr>
        </p:nvSpPr>
        <p:spPr>
          <a:xfrm>
            <a:off x="3884613" y="8685225"/>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ce1cacd123_0_121:notes"/>
          <p:cNvSpPr/>
          <p:nvPr>
            <p:ph idx="2" type="sldImg"/>
          </p:nvPr>
        </p:nvSpPr>
        <p:spPr>
          <a:xfrm>
            <a:off x="444500" y="1142819"/>
            <a:ext cx="5969100" cy="308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g3ce1cacd123_0_121:notes"/>
          <p:cNvSpPr txBox="1"/>
          <p:nvPr>
            <p:ph idx="1" type="body"/>
          </p:nvPr>
        </p:nvSpPr>
        <p:spPr>
          <a:xfrm>
            <a:off x="685800" y="4400555"/>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900"/>
          </a:p>
        </p:txBody>
      </p:sp>
      <p:sp>
        <p:nvSpPr>
          <p:cNvPr id="163" name="Google Shape;163;g3ce1cacd123_0_121:notes"/>
          <p:cNvSpPr txBox="1"/>
          <p:nvPr>
            <p:ph idx="12" type="sldNum"/>
          </p:nvPr>
        </p:nvSpPr>
        <p:spPr>
          <a:xfrm>
            <a:off x="3884613" y="8685225"/>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ce1cacd123_0_175:notes"/>
          <p:cNvSpPr/>
          <p:nvPr>
            <p:ph idx="2" type="sldImg"/>
          </p:nvPr>
        </p:nvSpPr>
        <p:spPr>
          <a:xfrm>
            <a:off x="444500" y="1142819"/>
            <a:ext cx="5969100" cy="308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3ce1cacd123_0_175:notes"/>
          <p:cNvSpPr txBox="1"/>
          <p:nvPr>
            <p:ph idx="1" type="body"/>
          </p:nvPr>
        </p:nvSpPr>
        <p:spPr>
          <a:xfrm>
            <a:off x="685800" y="4400555"/>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900"/>
          </a:p>
        </p:txBody>
      </p:sp>
      <p:sp>
        <p:nvSpPr>
          <p:cNvPr id="173" name="Google Shape;173;g3ce1cacd123_0_175:notes"/>
          <p:cNvSpPr txBox="1"/>
          <p:nvPr>
            <p:ph idx="12" type="sldNum"/>
          </p:nvPr>
        </p:nvSpPr>
        <p:spPr>
          <a:xfrm>
            <a:off x="3884613" y="8685225"/>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ce1cacd123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g3ce1cacd12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ce859610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ce859610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ce8596109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ce8596109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rgbClr val="777777"/>
                </a:solidFill>
                <a:latin typeface="Arial"/>
                <a:ea typeface="Arial"/>
                <a:cs typeface="Arial"/>
                <a:sym typeface="Arial"/>
              </a:rPr>
              <a:t>The Background to ‘Faith Motivated – Hope Inspired – Science Informed’</a:t>
            </a:r>
            <a:endParaRPr>
              <a:solidFill>
                <a:srgbClr val="777777"/>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rgbClr val="777777"/>
              </a:solidFill>
              <a:latin typeface="Arial"/>
              <a:ea typeface="Arial"/>
              <a:cs typeface="Arial"/>
              <a:sym typeface="Arial"/>
            </a:endParaRPr>
          </a:p>
        </p:txBody>
      </p:sp>
      <p:sp>
        <p:nvSpPr>
          <p:cNvPr id="264" name="Google Shape;264;p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2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2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2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2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2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2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2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2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2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2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2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3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 name="Google Shape;52;p3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 name="Google Shape;53;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4" name="Google Shape;54;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5" name="Google Shape;55;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sp>
        <p:nvSpPr>
          <p:cNvPr id="61" name="Google Shape;61;g3ce1cacd123_0_1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 name="Google Shape;62;g3ce1cacd123_0_135"/>
          <p:cNvSpPr txBox="1"/>
          <p:nvPr>
            <p:ph idx="1" type="body"/>
          </p:nvPr>
        </p:nvSpPr>
        <p:spPr>
          <a:xfrm>
            <a:off x="1869479" y="909691"/>
            <a:ext cx="7029600" cy="3447900"/>
          </a:xfrm>
          <a:prstGeom prst="rect">
            <a:avLst/>
          </a:prstGeom>
          <a:noFill/>
          <a:ln>
            <a:noFill/>
          </a:ln>
        </p:spPr>
        <p:txBody>
          <a:bodyPr anchorCtr="0" anchor="t" bIns="34275" lIns="68575" spcFirstLastPara="1" rIns="68575" wrap="square" tIns="34275">
            <a:noAutofit/>
          </a:bodyPr>
          <a:lstStyle>
            <a:lvl1pPr indent="-317500" lvl="0" marL="457200">
              <a:lnSpc>
                <a:spcPct val="100000"/>
              </a:lnSpc>
              <a:spcBef>
                <a:spcPts val="500"/>
              </a:spcBef>
              <a:spcAft>
                <a:spcPts val="0"/>
              </a:spcAft>
              <a:buClr>
                <a:schemeClr val="dk1"/>
              </a:buClr>
              <a:buSzPts val="1400"/>
              <a:buChar char="●"/>
              <a:defRPr sz="2400">
                <a:latin typeface="Calibri"/>
                <a:ea typeface="Calibri"/>
                <a:cs typeface="Calibri"/>
                <a:sym typeface="Calibri"/>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 name="Google Shape;63;g3ce1cacd123_0_1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4" name="Google Shape;64;g3ce1cacd123_0_1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5" name="Google Shape;65;g3ce1cacd123_0_1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g3ce1cacd123_0_1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g3ce1cacd123_0_14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0" name="Google Shape;70;g3ce1cacd123_0_1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1" name="Shape 71"/>
        <p:cNvGrpSpPr/>
        <p:nvPr/>
      </p:nvGrpSpPr>
      <p:grpSpPr>
        <a:xfrm>
          <a:off x="0" y="0"/>
          <a:ext cx="0" cy="0"/>
          <a:chOff x="0" y="0"/>
          <a:chExt cx="0" cy="0"/>
        </a:xfrm>
      </p:grpSpPr>
      <p:sp>
        <p:nvSpPr>
          <p:cNvPr id="72" name="Google Shape;72;g3ce1cacd123_0_14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3" name="Google Shape;73;g3ce1cacd123_0_14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4" name="Google Shape;74;g3ce1cacd123_0_1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 name="Shape 75"/>
        <p:cNvGrpSpPr/>
        <p:nvPr/>
      </p:nvGrpSpPr>
      <p:grpSpPr>
        <a:xfrm>
          <a:off x="0" y="0"/>
          <a:ext cx="0" cy="0"/>
          <a:chOff x="0" y="0"/>
          <a:chExt cx="0" cy="0"/>
        </a:xfrm>
      </p:grpSpPr>
      <p:sp>
        <p:nvSpPr>
          <p:cNvPr id="76" name="Google Shape;76;g3ce1cacd123_0_15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 name="Google Shape;77;g3ce1cacd123_0_15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8" name="Google Shape;78;g3ce1cacd123_0_15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9" name="Google Shape;79;g3ce1cacd123_0_1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 name="Shape 80"/>
        <p:cNvGrpSpPr/>
        <p:nvPr/>
      </p:nvGrpSpPr>
      <p:grpSpPr>
        <a:xfrm>
          <a:off x="0" y="0"/>
          <a:ext cx="0" cy="0"/>
          <a:chOff x="0" y="0"/>
          <a:chExt cx="0" cy="0"/>
        </a:xfrm>
      </p:grpSpPr>
      <p:sp>
        <p:nvSpPr>
          <p:cNvPr id="81" name="Google Shape;81;g3ce1cacd123_0_15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2" name="Google Shape;82;g3ce1cacd123_0_15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3" name="Google Shape;83;g3ce1cacd123_0_1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g3ce1cacd123_0_15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6" name="Google Shape;86;g3ce1cacd123_0_1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g3ce1cacd123_0_16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9" name="Google Shape;89;g3ce1cacd123_0_16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0" name="Google Shape;90;g3ce1cacd123_0_16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1" name="Google Shape;91;g3ce1cacd123_0_16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2" name="Google Shape;92;g3ce1cacd123_0_1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3" name="Shape 93"/>
        <p:cNvGrpSpPr/>
        <p:nvPr/>
      </p:nvGrpSpPr>
      <p:grpSpPr>
        <a:xfrm>
          <a:off x="0" y="0"/>
          <a:ext cx="0" cy="0"/>
          <a:chOff x="0" y="0"/>
          <a:chExt cx="0" cy="0"/>
        </a:xfrm>
      </p:grpSpPr>
      <p:sp>
        <p:nvSpPr>
          <p:cNvPr id="94" name="Google Shape;94;g3ce1cacd123_0_16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5" name="Google Shape;95;g3ce1cacd123_0_1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6" name="Shape 96"/>
        <p:cNvGrpSpPr/>
        <p:nvPr/>
      </p:nvGrpSpPr>
      <p:grpSpPr>
        <a:xfrm>
          <a:off x="0" y="0"/>
          <a:ext cx="0" cy="0"/>
          <a:chOff x="0" y="0"/>
          <a:chExt cx="0" cy="0"/>
        </a:xfrm>
      </p:grpSpPr>
      <p:sp>
        <p:nvSpPr>
          <p:cNvPr id="97" name="Google Shape;97;g3ce1cacd123_0_17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8" name="Google Shape;98;g3ce1cacd123_0_17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9" name="Google Shape;99;g3ce1cacd123_0_1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3.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6" name="Shape 56"/>
        <p:cNvGrpSpPr/>
        <p:nvPr/>
      </p:nvGrpSpPr>
      <p:grpSpPr>
        <a:xfrm>
          <a:off x="0" y="0"/>
          <a:ext cx="0" cy="0"/>
          <a:chOff x="0" y="0"/>
          <a:chExt cx="0" cy="0"/>
        </a:xfrm>
      </p:grpSpPr>
      <p:sp>
        <p:nvSpPr>
          <p:cNvPr id="57" name="Google Shape;57;g3ce1cacd123_0_1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8" name="Google Shape;58;g3ce1cacd123_0_1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9" name="Google Shape;59;g3ce1cacd123_0_1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png"/><Relationship Id="rId5" Type="http://schemas.openxmlformats.org/officeDocument/2006/relationships/image" Target="../media/image16.jpg"/></Relationships>
</file>

<file path=ppt/slides/_rels/slide3.xml.rels><?xml version="1.0" encoding="UTF-8" standalone="yes"?><Relationships xmlns="http://schemas.openxmlformats.org/package/2006/relationships"><Relationship Id="rId10"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image" Target="../media/image2.jpg"/><Relationship Id="rId9" Type="http://schemas.openxmlformats.org/officeDocument/2006/relationships/image" Target="../media/image5.jpg"/><Relationship Id="rId5" Type="http://schemas.openxmlformats.org/officeDocument/2006/relationships/image" Target="../media/image12.jpg"/><Relationship Id="rId6" Type="http://schemas.openxmlformats.org/officeDocument/2006/relationships/hyperlink" Target="http://www.youtube.com/watch?v=OLAfhMOIWqI" TargetMode="External"/><Relationship Id="rId7" Type="http://schemas.openxmlformats.org/officeDocument/2006/relationships/image" Target="../media/image7.png"/><Relationship Id="rId8"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8.png"/><Relationship Id="rId5"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8.jpg"/><Relationship Id="rId4" Type="http://schemas.openxmlformats.org/officeDocument/2006/relationships/image" Target="../media/image47.png"/><Relationship Id="rId5" Type="http://schemas.openxmlformats.org/officeDocument/2006/relationships/image" Target="../media/image49.png"/><Relationship Id="rId6"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44.jpg"/><Relationship Id="rId4" Type="http://schemas.openxmlformats.org/officeDocument/2006/relationships/image" Target="../media/image45.jpg"/><Relationship Id="rId5" Type="http://schemas.openxmlformats.org/officeDocument/2006/relationships/image" Target="../media/image4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1.jpg"/><Relationship Id="rId4" Type="http://schemas.openxmlformats.org/officeDocument/2006/relationships/image" Target="../media/image48.png"/><Relationship Id="rId5" Type="http://schemas.openxmlformats.org/officeDocument/2006/relationships/image" Target="../media/image5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20.png"/><Relationship Id="rId6"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9.jpg"/><Relationship Id="rId4" Type="http://schemas.openxmlformats.org/officeDocument/2006/relationships/image" Target="../media/image27.jpg"/><Relationship Id="rId5" Type="http://schemas.openxmlformats.org/officeDocument/2006/relationships/image" Target="../media/image34.jpg"/><Relationship Id="rId6" Type="http://schemas.openxmlformats.org/officeDocument/2006/relationships/image" Target="../media/image3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8.jpg"/><Relationship Id="rId4" Type="http://schemas.openxmlformats.org/officeDocument/2006/relationships/image" Target="../media/image30.jpg"/><Relationship Id="rId5"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g4gz0O8DNDg" TargetMode="Externa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jpg"/><Relationship Id="rId4" Type="http://schemas.openxmlformats.org/officeDocument/2006/relationships/image" Target="../media/image35.jpg"/><Relationship Id="rId5" Type="http://schemas.openxmlformats.org/officeDocument/2006/relationships/image" Target="../media/image4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youtube.com/watch?v=FBncDpHd5aU" TargetMode="External"/><Relationship Id="rId4" Type="http://schemas.openxmlformats.org/officeDocument/2006/relationships/image" Target="../media/image4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6.jpg"/><Relationship Id="rId4" Type="http://schemas.openxmlformats.org/officeDocument/2006/relationships/image" Target="../media/image42.jpg"/><Relationship Id="rId5"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www.youtube.com/watch?v=bPuA7UGaqu0" TargetMode="External"/><Relationship Id="rId4" Type="http://schemas.openxmlformats.org/officeDocument/2006/relationships/image" Target="../media/image4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
          <p:cNvSpPr txBox="1"/>
          <p:nvPr>
            <p:ph type="ctrTitle"/>
          </p:nvPr>
        </p:nvSpPr>
        <p:spPr>
          <a:xfrm>
            <a:off x="233781" y="558431"/>
            <a:ext cx="6390600" cy="15396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4500"/>
              <a:buFont typeface="Calibri"/>
              <a:buNone/>
            </a:pPr>
            <a:r>
              <a:t/>
            </a:r>
            <a:endParaRPr/>
          </a:p>
        </p:txBody>
      </p:sp>
      <p:sp>
        <p:nvSpPr>
          <p:cNvPr id="106" name="Google Shape;106;p1"/>
          <p:cNvSpPr txBox="1"/>
          <p:nvPr>
            <p:ph idx="1" type="subTitle"/>
          </p:nvPr>
        </p:nvSpPr>
        <p:spPr>
          <a:xfrm>
            <a:off x="233775" y="2125594"/>
            <a:ext cx="6390600" cy="5946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chemeClr val="dk1"/>
              </a:buClr>
              <a:buSzPts val="1800"/>
              <a:buNone/>
            </a:pPr>
            <a:r>
              <a:t/>
            </a:r>
            <a:endParaRPr/>
          </a:p>
        </p:txBody>
      </p:sp>
      <p:pic>
        <p:nvPicPr>
          <p:cNvPr id="107" name="Google Shape;107;p1"/>
          <p:cNvPicPr preferRelativeResize="0"/>
          <p:nvPr/>
        </p:nvPicPr>
        <p:blipFill rotWithShape="1">
          <a:blip r:embed="rId3">
            <a:alphaModFix/>
          </a:blip>
          <a:srcRect b="0" l="0" r="0" t="0"/>
          <a:stretch/>
        </p:blipFill>
        <p:spPr>
          <a:xfrm>
            <a:off x="347663" y="661988"/>
            <a:ext cx="8448675" cy="38195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
          <p:cNvSpPr/>
          <p:nvPr/>
        </p:nvSpPr>
        <p:spPr>
          <a:xfrm>
            <a:off x="3462225" y="511700"/>
            <a:ext cx="5027400" cy="1943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
          <p:cNvSpPr/>
          <p:nvPr/>
        </p:nvSpPr>
        <p:spPr>
          <a:xfrm>
            <a:off x="3522025" y="506450"/>
            <a:ext cx="4967700" cy="16992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300"/>
              <a:buFont typeface="Arial"/>
              <a:buNone/>
            </a:pPr>
            <a:r>
              <a:rPr b="1" i="0" lang="en" sz="3600" u="none" cap="none" strike="noStrike">
                <a:solidFill>
                  <a:srgbClr val="0F7DBD"/>
                </a:solidFill>
                <a:latin typeface="Arial"/>
                <a:ea typeface="Arial"/>
                <a:cs typeface="Arial"/>
                <a:sym typeface="Arial"/>
              </a:rPr>
              <a:t>Inspiring the church to take action on the climate crisis</a:t>
            </a:r>
            <a:endParaRPr b="0" i="0" sz="3600" u="none" cap="none" strike="noStrike">
              <a:solidFill>
                <a:srgbClr val="0F7DBD"/>
              </a:solidFill>
              <a:latin typeface="Calibri"/>
              <a:ea typeface="Calibri"/>
              <a:cs typeface="Calibri"/>
              <a:sym typeface="Calibri"/>
            </a:endParaRPr>
          </a:p>
        </p:txBody>
      </p:sp>
      <p:pic>
        <p:nvPicPr>
          <p:cNvPr descr="ivybridgemethodistchurchdivestmentedit-20200107130049959_web.jpg" id="115" name="Google Shape;115;p2"/>
          <p:cNvPicPr preferRelativeResize="0"/>
          <p:nvPr/>
        </p:nvPicPr>
        <p:blipFill rotWithShape="1">
          <a:blip r:embed="rId3">
            <a:alphaModFix/>
          </a:blip>
          <a:srcRect b="0" l="0" r="0" t="0"/>
          <a:stretch/>
        </p:blipFill>
        <p:spPr>
          <a:xfrm>
            <a:off x="800780" y="2709575"/>
            <a:ext cx="3574470" cy="2194725"/>
          </a:xfrm>
          <a:prstGeom prst="rect">
            <a:avLst/>
          </a:prstGeom>
          <a:noFill/>
          <a:ln>
            <a:noFill/>
          </a:ln>
        </p:spPr>
      </p:pic>
      <p:pic>
        <p:nvPicPr>
          <p:cNvPr id="116" name="Google Shape;116;p2"/>
          <p:cNvPicPr preferRelativeResize="0"/>
          <p:nvPr/>
        </p:nvPicPr>
        <p:blipFill rotWithShape="1">
          <a:blip r:embed="rId4">
            <a:alphaModFix/>
          </a:blip>
          <a:srcRect b="0" l="-887" r="-1153" t="0"/>
          <a:stretch/>
        </p:blipFill>
        <p:spPr>
          <a:xfrm>
            <a:off x="800775" y="506450"/>
            <a:ext cx="2229501" cy="1943349"/>
          </a:xfrm>
          <a:prstGeom prst="rect">
            <a:avLst/>
          </a:prstGeom>
          <a:noFill/>
          <a:ln>
            <a:noFill/>
          </a:ln>
        </p:spPr>
      </p:pic>
      <p:pic>
        <p:nvPicPr>
          <p:cNvPr id="117" name="Google Shape;117;p2"/>
          <p:cNvPicPr preferRelativeResize="0"/>
          <p:nvPr/>
        </p:nvPicPr>
        <p:blipFill rotWithShape="1">
          <a:blip r:embed="rId5">
            <a:alphaModFix/>
          </a:blip>
          <a:srcRect b="0" l="0" r="0" t="0"/>
          <a:stretch/>
        </p:blipFill>
        <p:spPr>
          <a:xfrm>
            <a:off x="4640262" y="2709575"/>
            <a:ext cx="3872413" cy="2194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3"/>
          <p:cNvPicPr preferRelativeResize="0"/>
          <p:nvPr/>
        </p:nvPicPr>
        <p:blipFill rotWithShape="1">
          <a:blip r:embed="rId3">
            <a:alphaModFix/>
          </a:blip>
          <a:srcRect b="0" l="0" r="0" t="0"/>
          <a:stretch/>
        </p:blipFill>
        <p:spPr>
          <a:xfrm>
            <a:off x="6340986" y="3771115"/>
            <a:ext cx="2596275" cy="1173740"/>
          </a:xfrm>
          <a:prstGeom prst="rect">
            <a:avLst/>
          </a:prstGeom>
          <a:noFill/>
          <a:ln>
            <a:noFill/>
          </a:ln>
        </p:spPr>
      </p:pic>
      <p:sp>
        <p:nvSpPr>
          <p:cNvPr id="124" name="Google Shape;124;p3"/>
          <p:cNvSpPr/>
          <p:nvPr/>
        </p:nvSpPr>
        <p:spPr>
          <a:xfrm>
            <a:off x="472075" y="403450"/>
            <a:ext cx="7515600" cy="13872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3300"/>
              <a:buFont typeface="Arial"/>
              <a:buNone/>
            </a:pPr>
            <a:r>
              <a:rPr b="1" i="0" lang="en" sz="4400" u="none" cap="none" strike="noStrike">
                <a:solidFill>
                  <a:srgbClr val="0F7DBD"/>
                </a:solidFill>
                <a:latin typeface="Arial"/>
                <a:ea typeface="Arial"/>
                <a:cs typeface="Arial"/>
                <a:sym typeface="Arial"/>
              </a:rPr>
              <a:t>What do we do?</a:t>
            </a:r>
            <a:endParaRPr b="0" i="0" sz="4400" u="none" cap="none" strike="noStrike">
              <a:solidFill>
                <a:srgbClr val="0F7DBD"/>
              </a:solidFill>
              <a:latin typeface="Calibri"/>
              <a:ea typeface="Calibri"/>
              <a:cs typeface="Calibri"/>
              <a:sym typeface="Calibri"/>
            </a:endParaRPr>
          </a:p>
        </p:txBody>
      </p:sp>
      <p:pic>
        <p:nvPicPr>
          <p:cNvPr id="125" name="Google Shape;125;p3"/>
          <p:cNvPicPr preferRelativeResize="0"/>
          <p:nvPr/>
        </p:nvPicPr>
        <p:blipFill rotWithShape="1">
          <a:blip r:embed="rId4">
            <a:alphaModFix/>
          </a:blip>
          <a:srcRect b="0" l="0" r="0" t="0"/>
          <a:stretch/>
        </p:blipFill>
        <p:spPr>
          <a:xfrm rot="557308">
            <a:off x="2698905" y="1305656"/>
            <a:ext cx="1372042" cy="1940438"/>
          </a:xfrm>
          <a:prstGeom prst="rect">
            <a:avLst/>
          </a:prstGeom>
          <a:noFill/>
          <a:ln>
            <a:noFill/>
          </a:ln>
        </p:spPr>
      </p:pic>
      <p:pic>
        <p:nvPicPr>
          <p:cNvPr id="126" name="Google Shape;126;p3"/>
          <p:cNvPicPr preferRelativeResize="0"/>
          <p:nvPr/>
        </p:nvPicPr>
        <p:blipFill rotWithShape="1">
          <a:blip r:embed="rId5">
            <a:alphaModFix/>
          </a:blip>
          <a:srcRect b="0" l="0" r="0" t="0"/>
          <a:stretch/>
        </p:blipFill>
        <p:spPr>
          <a:xfrm rot="-765546">
            <a:off x="552823" y="1338405"/>
            <a:ext cx="1567682" cy="2224139"/>
          </a:xfrm>
          <a:prstGeom prst="rect">
            <a:avLst/>
          </a:prstGeom>
          <a:noFill/>
          <a:ln>
            <a:noFill/>
          </a:ln>
        </p:spPr>
      </p:pic>
      <p:pic>
        <p:nvPicPr>
          <p:cNvPr descr="Screen Shot 2020-02-10 at 22.35.37.png" id="127" name="Google Shape;127;p3">
            <a:hlinkClick r:id="rId6"/>
          </p:cNvPr>
          <p:cNvPicPr preferRelativeResize="0"/>
          <p:nvPr/>
        </p:nvPicPr>
        <p:blipFill rotWithShape="1">
          <a:blip r:embed="rId7">
            <a:alphaModFix/>
          </a:blip>
          <a:srcRect b="0" l="0" r="0" t="0"/>
          <a:stretch/>
        </p:blipFill>
        <p:spPr>
          <a:xfrm>
            <a:off x="6102400" y="330912"/>
            <a:ext cx="2730701" cy="1532276"/>
          </a:xfrm>
          <a:prstGeom prst="rect">
            <a:avLst/>
          </a:prstGeom>
          <a:noFill/>
          <a:ln>
            <a:noFill/>
          </a:ln>
        </p:spPr>
      </p:pic>
      <p:pic>
        <p:nvPicPr>
          <p:cNvPr id="128" name="Google Shape;128;p3"/>
          <p:cNvPicPr preferRelativeResize="0"/>
          <p:nvPr/>
        </p:nvPicPr>
        <p:blipFill rotWithShape="1">
          <a:blip r:embed="rId8">
            <a:alphaModFix/>
          </a:blip>
          <a:srcRect b="0" l="0" r="0" t="0"/>
          <a:stretch/>
        </p:blipFill>
        <p:spPr>
          <a:xfrm rot="-241185">
            <a:off x="3996512" y="1422300"/>
            <a:ext cx="1454751" cy="2056351"/>
          </a:xfrm>
          <a:prstGeom prst="rect">
            <a:avLst/>
          </a:prstGeom>
          <a:noFill/>
          <a:ln>
            <a:noFill/>
          </a:ln>
        </p:spPr>
      </p:pic>
      <p:pic>
        <p:nvPicPr>
          <p:cNvPr id="129" name="Google Shape;129;p3" title="standard-charter-demo.jpg"/>
          <p:cNvPicPr preferRelativeResize="0"/>
          <p:nvPr/>
        </p:nvPicPr>
        <p:blipFill rotWithShape="1">
          <a:blip r:embed="rId9">
            <a:alphaModFix/>
          </a:blip>
          <a:srcRect b="0" l="0" r="0" t="0"/>
          <a:stretch/>
        </p:blipFill>
        <p:spPr>
          <a:xfrm>
            <a:off x="6463475" y="2015588"/>
            <a:ext cx="2008560" cy="1603128"/>
          </a:xfrm>
          <a:prstGeom prst="rect">
            <a:avLst/>
          </a:prstGeom>
          <a:noFill/>
          <a:ln>
            <a:noFill/>
          </a:ln>
        </p:spPr>
      </p:pic>
      <p:pic>
        <p:nvPicPr>
          <p:cNvPr id="130" name="Google Shape;130;p3" title="Sharon_Synod_Feb25a.jpg"/>
          <p:cNvPicPr preferRelativeResize="0"/>
          <p:nvPr/>
        </p:nvPicPr>
        <p:blipFill rotWithShape="1">
          <a:blip r:embed="rId10">
            <a:alphaModFix/>
          </a:blip>
          <a:srcRect b="0" l="0" r="0" t="0"/>
          <a:stretch/>
        </p:blipFill>
        <p:spPr>
          <a:xfrm>
            <a:off x="472075" y="3724684"/>
            <a:ext cx="3015700" cy="12665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7"/>
          <p:cNvPicPr preferRelativeResize="0"/>
          <p:nvPr/>
        </p:nvPicPr>
        <p:blipFill rotWithShape="1">
          <a:blip r:embed="rId3">
            <a:alphaModFix/>
          </a:blip>
          <a:srcRect b="0" l="0" r="0" t="0"/>
          <a:stretch/>
        </p:blipFill>
        <p:spPr>
          <a:xfrm>
            <a:off x="6481911" y="3812415"/>
            <a:ext cx="2596275" cy="1173740"/>
          </a:xfrm>
          <a:prstGeom prst="rect">
            <a:avLst/>
          </a:prstGeom>
          <a:noFill/>
          <a:ln>
            <a:noFill/>
          </a:ln>
        </p:spPr>
      </p:pic>
      <p:sp>
        <p:nvSpPr>
          <p:cNvPr id="137" name="Google Shape;137;p7"/>
          <p:cNvSpPr txBox="1"/>
          <p:nvPr/>
        </p:nvSpPr>
        <p:spPr>
          <a:xfrm>
            <a:off x="520925" y="416025"/>
            <a:ext cx="8484600" cy="150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1" lang="en" sz="4300">
                <a:solidFill>
                  <a:srgbClr val="0F7DBD"/>
                </a:solidFill>
              </a:rPr>
              <a:t>Thriving Biodiversity: </a:t>
            </a:r>
            <a:endParaRPr b="1" sz="4300">
              <a:solidFill>
                <a:srgbClr val="0F7DBD"/>
              </a:solidFill>
            </a:endParaRPr>
          </a:p>
          <a:p>
            <a:pPr indent="0" lvl="0" marL="0" marR="0" rtl="0" algn="l">
              <a:lnSpc>
                <a:spcPct val="100000"/>
              </a:lnSpc>
              <a:spcBef>
                <a:spcPts val="0"/>
              </a:spcBef>
              <a:spcAft>
                <a:spcPts val="0"/>
              </a:spcAft>
              <a:buClr>
                <a:srgbClr val="000000"/>
              </a:buClr>
              <a:buSzPts val="4400"/>
              <a:buFont typeface="Arial"/>
              <a:buNone/>
            </a:pPr>
            <a:r>
              <a:rPr b="1" lang="en" sz="4300">
                <a:solidFill>
                  <a:srgbClr val="0F7DBD"/>
                </a:solidFill>
              </a:rPr>
              <a:t>Caring for God’s Creation</a:t>
            </a:r>
            <a:endParaRPr b="1" i="0" sz="4000" u="none" cap="none" strike="noStrike">
              <a:solidFill>
                <a:srgbClr val="0F7DBD"/>
              </a:solidFill>
              <a:latin typeface="Arial"/>
              <a:ea typeface="Arial"/>
              <a:cs typeface="Arial"/>
              <a:sym typeface="Arial"/>
            </a:endParaRPr>
          </a:p>
        </p:txBody>
      </p:sp>
      <p:sp>
        <p:nvSpPr>
          <p:cNvPr id="138" name="Google Shape;138;p7"/>
          <p:cNvSpPr txBox="1"/>
          <p:nvPr/>
        </p:nvSpPr>
        <p:spPr>
          <a:xfrm>
            <a:off x="2754800" y="2044800"/>
            <a:ext cx="5949900" cy="224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 sz="2800">
                <a:solidFill>
                  <a:srgbClr val="0F7DBD"/>
                </a:solidFill>
              </a:rPr>
              <a:t>Alongside our Net Zero agenda for the urgent climate action we need, we are facing another crisis in biodiversity. How can we tackle these together?</a:t>
            </a:r>
            <a:endParaRPr b="0" i="0" sz="2800" u="none" cap="none" strike="noStrike">
              <a:solidFill>
                <a:srgbClr val="0F7DBD"/>
              </a:solidFill>
              <a:latin typeface="Arial"/>
              <a:ea typeface="Arial"/>
              <a:cs typeface="Arial"/>
              <a:sym typeface="Arial"/>
            </a:endParaRPr>
          </a:p>
        </p:txBody>
      </p:sp>
      <p:pic>
        <p:nvPicPr>
          <p:cNvPr id="139" name="Google Shape;139;p7"/>
          <p:cNvPicPr preferRelativeResize="0"/>
          <p:nvPr/>
        </p:nvPicPr>
        <p:blipFill rotWithShape="1">
          <a:blip r:embed="rId4">
            <a:alphaModFix/>
          </a:blip>
          <a:srcRect b="0" l="0" r="0" t="0"/>
          <a:stretch/>
        </p:blipFill>
        <p:spPr>
          <a:xfrm>
            <a:off x="649725" y="2044800"/>
            <a:ext cx="1821000" cy="2574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A picture containing tree, outdoor, plant, park" id="145" name="Google Shape;145;p8"/>
          <p:cNvPicPr preferRelativeResize="0"/>
          <p:nvPr/>
        </p:nvPicPr>
        <p:blipFill rotWithShape="1">
          <a:blip r:embed="rId3">
            <a:alphaModFix/>
          </a:blip>
          <a:srcRect b="0" l="0" r="0" t="0"/>
          <a:stretch/>
        </p:blipFill>
        <p:spPr>
          <a:xfrm>
            <a:off x="7036299" y="212325"/>
            <a:ext cx="1714500" cy="1705084"/>
          </a:xfrm>
          <a:prstGeom prst="rect">
            <a:avLst/>
          </a:prstGeom>
          <a:noFill/>
          <a:ln>
            <a:noFill/>
          </a:ln>
        </p:spPr>
      </p:pic>
      <p:pic>
        <p:nvPicPr>
          <p:cNvPr descr="A picture containing mountain, sky, grass, outdoor" id="146" name="Google Shape;146;p8"/>
          <p:cNvPicPr preferRelativeResize="0"/>
          <p:nvPr/>
        </p:nvPicPr>
        <p:blipFill rotWithShape="1">
          <a:blip r:embed="rId4">
            <a:alphaModFix/>
          </a:blip>
          <a:srcRect b="0" l="0" r="0" t="0"/>
          <a:stretch/>
        </p:blipFill>
        <p:spPr>
          <a:xfrm>
            <a:off x="6021749" y="1802611"/>
            <a:ext cx="1714500" cy="1711289"/>
          </a:xfrm>
          <a:prstGeom prst="rect">
            <a:avLst/>
          </a:prstGeom>
          <a:noFill/>
          <a:ln>
            <a:noFill/>
          </a:ln>
        </p:spPr>
      </p:pic>
      <p:pic>
        <p:nvPicPr>
          <p:cNvPr descr="A tractor in a field" id="147" name="Google Shape;147;p8"/>
          <p:cNvPicPr preferRelativeResize="0"/>
          <p:nvPr/>
        </p:nvPicPr>
        <p:blipFill rotWithShape="1">
          <a:blip r:embed="rId5">
            <a:alphaModFix/>
          </a:blip>
          <a:srcRect b="0" l="0" r="0" t="0"/>
          <a:stretch/>
        </p:blipFill>
        <p:spPr>
          <a:xfrm>
            <a:off x="7327249" y="3288994"/>
            <a:ext cx="1714500" cy="1720132"/>
          </a:xfrm>
          <a:prstGeom prst="rect">
            <a:avLst/>
          </a:prstGeom>
          <a:noFill/>
          <a:ln>
            <a:noFill/>
          </a:ln>
        </p:spPr>
      </p:pic>
      <p:sp>
        <p:nvSpPr>
          <p:cNvPr id="148" name="Google Shape;148;p8"/>
          <p:cNvSpPr txBox="1"/>
          <p:nvPr/>
        </p:nvSpPr>
        <p:spPr>
          <a:xfrm>
            <a:off x="356850" y="222025"/>
            <a:ext cx="5948700" cy="4194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3300"/>
              <a:buFont typeface="Arial"/>
              <a:buNone/>
            </a:pPr>
            <a:r>
              <a:rPr b="1" lang="en" sz="3300">
                <a:solidFill>
                  <a:srgbClr val="0F7DBD"/>
                </a:solidFill>
              </a:rPr>
              <a:t>Interventions on</a:t>
            </a:r>
            <a:r>
              <a:rPr b="1" i="0" lang="en" sz="3300" u="none" cap="none" strike="noStrike">
                <a:solidFill>
                  <a:srgbClr val="0F7DBD"/>
                </a:solidFill>
                <a:latin typeface="Arial"/>
                <a:ea typeface="Arial"/>
                <a:cs typeface="Arial"/>
                <a:sym typeface="Arial"/>
              </a:rPr>
              <a:t> church land </a:t>
            </a:r>
            <a:r>
              <a:rPr b="1" lang="en" sz="3300">
                <a:solidFill>
                  <a:srgbClr val="0F7DBD"/>
                </a:solidFill>
              </a:rPr>
              <a:t>to reduce</a:t>
            </a:r>
            <a:r>
              <a:rPr b="1" i="0" lang="en" sz="3300" u="none" cap="none" strike="noStrike">
                <a:solidFill>
                  <a:srgbClr val="0F7DBD"/>
                </a:solidFill>
                <a:latin typeface="Arial"/>
                <a:ea typeface="Arial"/>
                <a:cs typeface="Arial"/>
                <a:sym typeface="Arial"/>
              </a:rPr>
              <a:t> carbon emissions </a:t>
            </a:r>
            <a:r>
              <a:rPr b="1" lang="en" sz="3300">
                <a:solidFill>
                  <a:srgbClr val="0F7DBD"/>
                </a:solidFill>
              </a:rPr>
              <a:t>can also boost biodiversity</a:t>
            </a:r>
            <a:r>
              <a:rPr b="1" i="0" lang="en" sz="3300" u="none" cap="none" strike="noStrike">
                <a:solidFill>
                  <a:srgbClr val="0F7DBD"/>
                </a:solidFill>
                <a:latin typeface="Arial"/>
                <a:ea typeface="Arial"/>
                <a:cs typeface="Arial"/>
                <a:sym typeface="Arial"/>
              </a:rPr>
              <a:t>:</a:t>
            </a:r>
            <a:endParaRPr b="1" i="0" sz="3300" u="none" cap="none" strike="noStrike">
              <a:solidFill>
                <a:srgbClr val="0F7DB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300"/>
              <a:buFont typeface="Arial"/>
              <a:buNone/>
            </a:pPr>
            <a:r>
              <a:t/>
            </a:r>
            <a:endParaRPr b="0" i="0" sz="25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3600"/>
              <a:buFont typeface="Calibri"/>
              <a:buChar char="●"/>
            </a:pPr>
            <a:r>
              <a:rPr b="0" i="0" lang="en" sz="3600" u="none" cap="none" strike="noStrike">
                <a:solidFill>
                  <a:srgbClr val="000000"/>
                </a:solidFill>
                <a:latin typeface="Calibri"/>
                <a:ea typeface="Calibri"/>
                <a:cs typeface="Calibri"/>
                <a:sym typeface="Calibri"/>
              </a:rPr>
              <a:t>Growing trees </a:t>
            </a:r>
            <a:endParaRPr b="0" i="0" sz="36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3600"/>
              <a:buFont typeface="Calibri"/>
              <a:buChar char="●"/>
            </a:pPr>
            <a:r>
              <a:rPr b="0" i="0" lang="en" sz="3600" u="none" cap="none" strike="noStrike">
                <a:solidFill>
                  <a:srgbClr val="000000"/>
                </a:solidFill>
                <a:latin typeface="Calibri"/>
                <a:ea typeface="Calibri"/>
                <a:cs typeface="Calibri"/>
                <a:sym typeface="Calibri"/>
              </a:rPr>
              <a:t>Protecting peatland</a:t>
            </a:r>
            <a:endParaRPr b="0" i="0" sz="36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3600"/>
              <a:buFont typeface="Calibri"/>
              <a:buChar char="●"/>
            </a:pPr>
            <a:r>
              <a:rPr b="0" i="0" lang="en" sz="3600" u="none" cap="none" strike="noStrike">
                <a:solidFill>
                  <a:srgbClr val="000000"/>
                </a:solidFill>
                <a:latin typeface="Calibri"/>
                <a:ea typeface="Calibri"/>
                <a:cs typeface="Calibri"/>
                <a:sym typeface="Calibri"/>
              </a:rPr>
              <a:t>Supporting farmers to reduce emissions</a:t>
            </a:r>
            <a:endParaRPr b="0" i="0" sz="36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3ce1cacd123_0_13"/>
          <p:cNvSpPr txBox="1"/>
          <p:nvPr>
            <p:ph type="title"/>
          </p:nvPr>
        </p:nvSpPr>
        <p:spPr>
          <a:xfrm>
            <a:off x="1955204" y="152752"/>
            <a:ext cx="6943800" cy="526200"/>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rgbClr val="000000"/>
              </a:buClr>
              <a:buSzPts val="1400"/>
              <a:buFont typeface="Arial"/>
              <a:buNone/>
            </a:pPr>
            <a:r>
              <a:rPr b="1" lang="en" sz="3000">
                <a:solidFill>
                  <a:srgbClr val="0070C0"/>
                </a:solidFill>
                <a:latin typeface="Arial"/>
                <a:ea typeface="Arial"/>
                <a:cs typeface="Arial"/>
                <a:sym typeface="Arial"/>
              </a:rPr>
              <a:t>Growing Trees</a:t>
            </a:r>
            <a:endParaRPr sz="3000">
              <a:solidFill>
                <a:srgbClr val="0070C0"/>
              </a:solidFill>
            </a:endParaRPr>
          </a:p>
        </p:txBody>
      </p:sp>
      <p:sp>
        <p:nvSpPr>
          <p:cNvPr id="155" name="Google Shape;155;g3ce1cacd123_0_13"/>
          <p:cNvSpPr txBox="1"/>
          <p:nvPr>
            <p:ph idx="1" type="body"/>
          </p:nvPr>
        </p:nvSpPr>
        <p:spPr>
          <a:xfrm>
            <a:off x="1869479" y="715929"/>
            <a:ext cx="7029600" cy="4491900"/>
          </a:xfrm>
          <a:prstGeom prst="rect">
            <a:avLst/>
          </a:prstGeom>
          <a:noFill/>
          <a:ln>
            <a:noFill/>
          </a:ln>
        </p:spPr>
        <p:txBody>
          <a:bodyPr anchorCtr="0" anchor="t" bIns="34275" lIns="68575" spcFirstLastPara="1" rIns="68575" wrap="square" tIns="34275">
            <a:spAutoFit/>
          </a:bodyPr>
          <a:lstStyle/>
          <a:p>
            <a:pPr indent="-444500" lvl="0" marL="431800" rtl="0" algn="l">
              <a:lnSpc>
                <a:spcPct val="100000"/>
              </a:lnSpc>
              <a:spcBef>
                <a:spcPts val="0"/>
              </a:spcBef>
              <a:spcAft>
                <a:spcPts val="0"/>
              </a:spcAft>
              <a:buSzPts val="2400"/>
              <a:buFont typeface="Calibri"/>
              <a:buChar char="●"/>
            </a:pPr>
            <a:r>
              <a:rPr lang="en" sz="2400">
                <a:solidFill>
                  <a:srgbClr val="000000"/>
                </a:solidFill>
                <a:latin typeface="Calibri"/>
                <a:ea typeface="Calibri"/>
                <a:cs typeface="Calibri"/>
                <a:sym typeface="Calibri"/>
              </a:rPr>
              <a:t>The right trees in the right places can support huge biodiversity, as well as capturing carbon, reducing flood risk and providing shade.</a:t>
            </a:r>
            <a:endParaRPr sz="2400">
              <a:solidFill>
                <a:srgbClr val="000000"/>
              </a:solidFill>
              <a:latin typeface="Calibri"/>
              <a:ea typeface="Calibri"/>
              <a:cs typeface="Calibri"/>
              <a:sym typeface="Calibri"/>
            </a:endParaRPr>
          </a:p>
          <a:p>
            <a:pPr indent="-444500" lvl="0" marL="431800" rtl="0" algn="l">
              <a:lnSpc>
                <a:spcPct val="100000"/>
              </a:lnSpc>
              <a:spcBef>
                <a:spcPts val="0"/>
              </a:spcBef>
              <a:spcAft>
                <a:spcPts val="0"/>
              </a:spcAft>
              <a:buSzPts val="2400"/>
              <a:buFont typeface="Calibri"/>
              <a:buChar char="●"/>
            </a:pPr>
            <a:r>
              <a:rPr lang="en" sz="2400">
                <a:solidFill>
                  <a:srgbClr val="000000"/>
                </a:solidFill>
                <a:latin typeface="Calibri"/>
                <a:ea typeface="Calibri"/>
                <a:cs typeface="Calibri"/>
                <a:sym typeface="Calibri"/>
              </a:rPr>
              <a:t>Oak trees are the UK's most important tree for biodiversity, supporting around 2,300 species, consisting of 38 bird species, 229 bryophytes, 108 fungi, 1178 invertebrates, 716 lichens and 31 mammals (Action Oak).</a:t>
            </a:r>
            <a:endParaRPr sz="2400">
              <a:latin typeface="Calibri"/>
              <a:ea typeface="Calibri"/>
              <a:cs typeface="Calibri"/>
              <a:sym typeface="Calibri"/>
            </a:endParaRPr>
          </a:p>
          <a:p>
            <a:pPr indent="-444500" lvl="0" marL="431800" rtl="0" algn="l">
              <a:lnSpc>
                <a:spcPct val="100000"/>
              </a:lnSpc>
              <a:spcBef>
                <a:spcPts val="500"/>
              </a:spcBef>
              <a:spcAft>
                <a:spcPts val="0"/>
              </a:spcAft>
              <a:buSzPts val="2400"/>
              <a:buFont typeface="Calibri"/>
              <a:buChar char="●"/>
            </a:pPr>
            <a:r>
              <a:rPr lang="en" sz="2400">
                <a:solidFill>
                  <a:srgbClr val="000000"/>
                </a:solidFill>
                <a:latin typeface="Calibri"/>
                <a:ea typeface="Calibri"/>
                <a:cs typeface="Calibri"/>
                <a:sym typeface="Calibri"/>
              </a:rPr>
              <a:t>We are encouraging Episcopal dioceses to             join in the Communion Forest, growing              trees, protecting forests and ecosystems</a:t>
            </a:r>
            <a:r>
              <a:rPr lang="en" sz="2400">
                <a:latin typeface="Calibri"/>
                <a:ea typeface="Calibri"/>
                <a:cs typeface="Calibri"/>
                <a:sym typeface="Calibri"/>
              </a:rPr>
              <a:t>.</a:t>
            </a:r>
            <a:endParaRPr sz="2400">
              <a:latin typeface="Calibri"/>
              <a:ea typeface="Calibri"/>
              <a:cs typeface="Calibri"/>
              <a:sym typeface="Calibri"/>
            </a:endParaRPr>
          </a:p>
          <a:p>
            <a:pPr indent="-330200" lvl="0" marL="431800" rtl="0" algn="l">
              <a:lnSpc>
                <a:spcPct val="100000"/>
              </a:lnSpc>
              <a:spcBef>
                <a:spcPts val="500"/>
              </a:spcBef>
              <a:spcAft>
                <a:spcPts val="0"/>
              </a:spcAft>
              <a:buClr>
                <a:schemeClr val="accent4"/>
              </a:buClr>
              <a:buSzPts val="1500"/>
              <a:buFont typeface="Noto Sans Symbols"/>
              <a:buNone/>
            </a:pPr>
            <a:r>
              <a:t/>
            </a:r>
            <a:endParaRPr sz="1500">
              <a:solidFill>
                <a:srgbClr val="000000"/>
              </a:solidFill>
              <a:latin typeface="Arial"/>
              <a:ea typeface="Arial"/>
              <a:cs typeface="Arial"/>
              <a:sym typeface="Arial"/>
            </a:endParaRPr>
          </a:p>
        </p:txBody>
      </p:sp>
      <p:pic>
        <p:nvPicPr>
          <p:cNvPr id="156" name="Google Shape;156;g3ce1cacd123_0_13" title="P1161192.jpg"/>
          <p:cNvPicPr preferRelativeResize="0"/>
          <p:nvPr/>
        </p:nvPicPr>
        <p:blipFill rotWithShape="1">
          <a:blip r:embed="rId3">
            <a:alphaModFix/>
          </a:blip>
          <a:srcRect b="4686" l="0" r="31652" t="4686"/>
          <a:stretch/>
        </p:blipFill>
        <p:spPr>
          <a:xfrm>
            <a:off x="0" y="16143"/>
            <a:ext cx="1714499" cy="1705087"/>
          </a:xfrm>
          <a:prstGeom prst="rect">
            <a:avLst/>
          </a:prstGeom>
          <a:noFill/>
          <a:ln>
            <a:noFill/>
          </a:ln>
        </p:spPr>
      </p:pic>
      <p:pic>
        <p:nvPicPr>
          <p:cNvPr id="157" name="Google Shape;157;g3ce1cacd123_0_13" title="P1158875 (2).JPG"/>
          <p:cNvPicPr preferRelativeResize="0"/>
          <p:nvPr/>
        </p:nvPicPr>
        <p:blipFill rotWithShape="1">
          <a:blip r:embed="rId4">
            <a:alphaModFix/>
          </a:blip>
          <a:srcRect b="5810" l="20856" r="20856" t="16623"/>
          <a:stretch/>
        </p:blipFill>
        <p:spPr>
          <a:xfrm>
            <a:off x="0" y="1709916"/>
            <a:ext cx="1714501" cy="1711291"/>
          </a:xfrm>
          <a:prstGeom prst="rect">
            <a:avLst/>
          </a:prstGeom>
          <a:noFill/>
          <a:ln>
            <a:noFill/>
          </a:ln>
        </p:spPr>
      </p:pic>
      <p:pic>
        <p:nvPicPr>
          <p:cNvPr id="158" name="Google Shape;158;g3ce1cacd123_0_13" title="tanya-barrow-GNxFxt3pSpE-unsplash.jpg"/>
          <p:cNvPicPr preferRelativeResize="0"/>
          <p:nvPr/>
        </p:nvPicPr>
        <p:blipFill rotWithShape="1">
          <a:blip r:embed="rId5">
            <a:alphaModFix/>
          </a:blip>
          <a:srcRect b="35334" l="2126" r="33837" t="21846"/>
          <a:stretch/>
        </p:blipFill>
        <p:spPr>
          <a:xfrm>
            <a:off x="0" y="3419061"/>
            <a:ext cx="1714498" cy="1720131"/>
          </a:xfrm>
          <a:prstGeom prst="rect">
            <a:avLst/>
          </a:prstGeom>
          <a:noFill/>
          <a:ln>
            <a:noFill/>
          </a:ln>
        </p:spPr>
      </p:pic>
      <p:pic>
        <p:nvPicPr>
          <p:cNvPr descr="A picture containing circle, symbol, font, logo&#10;&#10;Description automatically generated" id="159" name="Google Shape;159;g3ce1cacd123_0_13"/>
          <p:cNvPicPr preferRelativeResize="0"/>
          <p:nvPr/>
        </p:nvPicPr>
        <p:blipFill rotWithShape="1">
          <a:blip r:embed="rId6">
            <a:alphaModFix/>
          </a:blip>
          <a:srcRect b="0" l="0" r="0" t="0"/>
          <a:stretch/>
        </p:blipFill>
        <p:spPr>
          <a:xfrm>
            <a:off x="7790161" y="3649161"/>
            <a:ext cx="1257800" cy="1400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3ce1cacd123_0_121"/>
          <p:cNvSpPr txBox="1"/>
          <p:nvPr>
            <p:ph type="title"/>
          </p:nvPr>
        </p:nvSpPr>
        <p:spPr>
          <a:xfrm>
            <a:off x="1955204" y="152752"/>
            <a:ext cx="6943800" cy="526200"/>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rgbClr val="000000"/>
              </a:buClr>
              <a:buSzPts val="1400"/>
              <a:buFont typeface="Arial"/>
              <a:buNone/>
            </a:pPr>
            <a:r>
              <a:rPr b="1" lang="en" sz="3000">
                <a:solidFill>
                  <a:srgbClr val="0070C0"/>
                </a:solidFill>
                <a:latin typeface="Arial"/>
                <a:ea typeface="Arial"/>
                <a:cs typeface="Arial"/>
                <a:sym typeface="Arial"/>
              </a:rPr>
              <a:t>Restoring and Protecting Peatland</a:t>
            </a:r>
            <a:endParaRPr sz="3000">
              <a:solidFill>
                <a:srgbClr val="0070C0"/>
              </a:solidFill>
            </a:endParaRPr>
          </a:p>
        </p:txBody>
      </p:sp>
      <p:sp>
        <p:nvSpPr>
          <p:cNvPr id="166" name="Google Shape;166;g3ce1cacd123_0_121"/>
          <p:cNvSpPr txBox="1"/>
          <p:nvPr>
            <p:ph idx="1" type="body"/>
          </p:nvPr>
        </p:nvSpPr>
        <p:spPr>
          <a:xfrm>
            <a:off x="1869479" y="909691"/>
            <a:ext cx="7029600" cy="4389300"/>
          </a:xfrm>
          <a:prstGeom prst="rect">
            <a:avLst/>
          </a:prstGeom>
        </p:spPr>
        <p:txBody>
          <a:bodyPr anchorCtr="0" anchor="t" bIns="34275" lIns="68575" spcFirstLastPara="1" rIns="68575" wrap="square" tIns="34275">
            <a:spAutoFit/>
          </a:bodyPr>
          <a:lstStyle/>
          <a:p>
            <a:pPr indent="-444500" lvl="0" marL="431800" rtl="0" algn="l">
              <a:spcBef>
                <a:spcPts val="500"/>
              </a:spcBef>
              <a:spcAft>
                <a:spcPts val="0"/>
              </a:spcAft>
              <a:buSzPts val="2400"/>
              <a:buFont typeface="Calibri"/>
              <a:buChar char="●"/>
            </a:pPr>
            <a:r>
              <a:rPr lang="en">
                <a:solidFill>
                  <a:srgbClr val="000000"/>
                </a:solidFill>
              </a:rPr>
              <a:t>Healthy peatland supports biodiversity including rare bitterns, short-eared owls, </a:t>
            </a:r>
            <a:r>
              <a:rPr lang="en">
                <a:solidFill>
                  <a:srgbClr val="000000"/>
                </a:solidFill>
              </a:rPr>
              <a:t>swallowtail</a:t>
            </a:r>
            <a:r>
              <a:rPr lang="en">
                <a:solidFill>
                  <a:srgbClr val="000000"/>
                </a:solidFill>
              </a:rPr>
              <a:t> butterflies, sundews and sphagnum mosses.</a:t>
            </a:r>
            <a:endParaRPr>
              <a:solidFill>
                <a:srgbClr val="000000"/>
              </a:solidFill>
            </a:endParaRPr>
          </a:p>
          <a:p>
            <a:pPr indent="-444500" lvl="0" marL="431800" rtl="0" algn="l">
              <a:spcBef>
                <a:spcPts val="500"/>
              </a:spcBef>
              <a:spcAft>
                <a:spcPts val="0"/>
              </a:spcAft>
              <a:buClr>
                <a:srgbClr val="000000"/>
              </a:buClr>
              <a:buSzPts val="2400"/>
              <a:buChar char="●"/>
            </a:pPr>
            <a:r>
              <a:rPr lang="en">
                <a:solidFill>
                  <a:srgbClr val="000000"/>
                </a:solidFill>
              </a:rPr>
              <a:t>Nearly a third of UK deep peat is protected as Sites of Special Scientific Interest.</a:t>
            </a:r>
            <a:endParaRPr>
              <a:solidFill>
                <a:srgbClr val="000000"/>
              </a:solidFill>
            </a:endParaRPr>
          </a:p>
          <a:p>
            <a:pPr indent="-444500" lvl="0" marL="431800" rtl="0" algn="l">
              <a:spcBef>
                <a:spcPts val="500"/>
              </a:spcBef>
              <a:spcAft>
                <a:spcPts val="0"/>
              </a:spcAft>
              <a:buClr>
                <a:srgbClr val="000000"/>
              </a:buClr>
              <a:buSzPts val="2400"/>
              <a:buFont typeface="Calibri"/>
              <a:buChar char="●"/>
            </a:pPr>
            <a:r>
              <a:rPr lang="en">
                <a:solidFill>
                  <a:srgbClr val="000000"/>
                </a:solidFill>
              </a:rPr>
              <a:t>Rewetting peatland can stop it from being a major source of carbon dioxide and methane emissions.</a:t>
            </a:r>
            <a:endParaRPr>
              <a:solidFill>
                <a:srgbClr val="000000"/>
              </a:solidFill>
            </a:endParaRPr>
          </a:p>
          <a:p>
            <a:pPr indent="-444500" lvl="0" marL="431800" rtl="0" algn="l">
              <a:spcBef>
                <a:spcPts val="500"/>
              </a:spcBef>
              <a:spcAft>
                <a:spcPts val="0"/>
              </a:spcAft>
              <a:buClr>
                <a:srgbClr val="000000"/>
              </a:buClr>
              <a:buSzPts val="2400"/>
              <a:buFont typeface="Calibri"/>
              <a:buChar char="●"/>
            </a:pPr>
            <a:r>
              <a:rPr lang="en">
                <a:solidFill>
                  <a:srgbClr val="000000"/>
                </a:solidFill>
              </a:rPr>
              <a:t>Other practical benefits of healthy peatland include supporting water cycles, controlling pollution and flood resilience. </a:t>
            </a:r>
            <a:endParaRPr>
              <a:solidFill>
                <a:srgbClr val="000000"/>
              </a:solidFill>
            </a:endParaRPr>
          </a:p>
          <a:p>
            <a:pPr indent="0" lvl="0" marL="0" rtl="0" algn="l">
              <a:spcBef>
                <a:spcPts val="500"/>
              </a:spcBef>
              <a:spcAft>
                <a:spcPts val="0"/>
              </a:spcAft>
              <a:buClr>
                <a:schemeClr val="accent4"/>
              </a:buClr>
              <a:buSzPts val="1500"/>
              <a:buNone/>
            </a:pPr>
            <a:r>
              <a:t/>
            </a:r>
            <a:endParaRPr>
              <a:solidFill>
                <a:srgbClr val="000000"/>
              </a:solidFill>
            </a:endParaRPr>
          </a:p>
        </p:txBody>
      </p:sp>
      <p:pic>
        <p:nvPicPr>
          <p:cNvPr id="167" name="Google Shape;167;g3ce1cacd123_0_121" title="ian-nebbiolo-XNsTsUnYU9A-unsplash.jpg"/>
          <p:cNvPicPr preferRelativeResize="0"/>
          <p:nvPr/>
        </p:nvPicPr>
        <p:blipFill rotWithShape="1">
          <a:blip r:embed="rId3">
            <a:alphaModFix/>
          </a:blip>
          <a:srcRect b="13594" l="29389" r="29385" t="20159"/>
          <a:stretch/>
        </p:blipFill>
        <p:spPr>
          <a:xfrm>
            <a:off x="0" y="1680087"/>
            <a:ext cx="1714504" cy="1711292"/>
          </a:xfrm>
          <a:prstGeom prst="rect">
            <a:avLst/>
          </a:prstGeom>
          <a:noFill/>
          <a:ln>
            <a:noFill/>
          </a:ln>
        </p:spPr>
      </p:pic>
      <p:pic>
        <p:nvPicPr>
          <p:cNvPr id="168" name="Google Shape;168;g3ce1cacd123_0_121" title="krzysztof-niewolny-C-8_-w8qshw-unsplash.jpg"/>
          <p:cNvPicPr preferRelativeResize="0"/>
          <p:nvPr/>
        </p:nvPicPr>
        <p:blipFill rotWithShape="1">
          <a:blip r:embed="rId4">
            <a:alphaModFix/>
          </a:blip>
          <a:srcRect b="0" l="17286" r="17286" t="0"/>
          <a:stretch/>
        </p:blipFill>
        <p:spPr>
          <a:xfrm>
            <a:off x="0" y="-11316"/>
            <a:ext cx="1714496" cy="1705087"/>
          </a:xfrm>
          <a:prstGeom prst="rect">
            <a:avLst/>
          </a:prstGeom>
          <a:noFill/>
          <a:ln>
            <a:noFill/>
          </a:ln>
        </p:spPr>
      </p:pic>
      <p:pic>
        <p:nvPicPr>
          <p:cNvPr id="169" name="Google Shape;169;g3ce1cacd123_0_121" title="theotim-thoron-e8nIow5TQSY-unsplash.jpg"/>
          <p:cNvPicPr preferRelativeResize="0"/>
          <p:nvPr/>
        </p:nvPicPr>
        <p:blipFill rotWithShape="1">
          <a:blip r:embed="rId5">
            <a:alphaModFix/>
          </a:blip>
          <a:srcRect b="0" l="16781" r="16787" t="0"/>
          <a:stretch/>
        </p:blipFill>
        <p:spPr>
          <a:xfrm>
            <a:off x="0" y="3390639"/>
            <a:ext cx="1714499" cy="17201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3ce1cacd123_0_175"/>
          <p:cNvSpPr txBox="1"/>
          <p:nvPr>
            <p:ph type="title"/>
          </p:nvPr>
        </p:nvSpPr>
        <p:spPr>
          <a:xfrm>
            <a:off x="1955204" y="152752"/>
            <a:ext cx="6943800" cy="526200"/>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rgbClr val="000000"/>
              </a:buClr>
              <a:buSzPts val="1400"/>
              <a:buFont typeface="Arial"/>
              <a:buNone/>
            </a:pPr>
            <a:r>
              <a:rPr b="1" lang="en" sz="3000">
                <a:solidFill>
                  <a:srgbClr val="0070C0"/>
                </a:solidFill>
                <a:latin typeface="Arial"/>
                <a:ea typeface="Arial"/>
                <a:cs typeface="Arial"/>
                <a:sym typeface="Arial"/>
              </a:rPr>
              <a:t>Reduce farmland emissions</a:t>
            </a:r>
            <a:endParaRPr sz="3000">
              <a:solidFill>
                <a:srgbClr val="0070C0"/>
              </a:solidFill>
            </a:endParaRPr>
          </a:p>
        </p:txBody>
      </p:sp>
      <p:pic>
        <p:nvPicPr>
          <p:cNvPr descr="A tractor in a field" id="176" name="Google Shape;176;g3ce1cacd123_0_175"/>
          <p:cNvPicPr preferRelativeResize="0"/>
          <p:nvPr/>
        </p:nvPicPr>
        <p:blipFill rotWithShape="1">
          <a:blip r:embed="rId3">
            <a:alphaModFix/>
          </a:blip>
          <a:srcRect b="0" l="0" r="5033" t="36484"/>
          <a:stretch/>
        </p:blipFill>
        <p:spPr>
          <a:xfrm>
            <a:off x="0" y="3405728"/>
            <a:ext cx="1714499" cy="1720131"/>
          </a:xfrm>
          <a:prstGeom prst="rect">
            <a:avLst/>
          </a:prstGeom>
          <a:noFill/>
          <a:ln>
            <a:noFill/>
          </a:ln>
        </p:spPr>
      </p:pic>
      <p:pic>
        <p:nvPicPr>
          <p:cNvPr id="177" name="Google Shape;177;g3ce1cacd123_0_175" title="annie-spratt-He5_McSlyxU-unsplash.jpg"/>
          <p:cNvPicPr preferRelativeResize="0"/>
          <p:nvPr/>
        </p:nvPicPr>
        <p:blipFill rotWithShape="1">
          <a:blip r:embed="rId4">
            <a:alphaModFix/>
          </a:blip>
          <a:srcRect b="16738" l="0" r="0" t="16738"/>
          <a:stretch/>
        </p:blipFill>
        <p:spPr>
          <a:xfrm>
            <a:off x="0" y="1709013"/>
            <a:ext cx="1714501" cy="1711293"/>
          </a:xfrm>
          <a:prstGeom prst="rect">
            <a:avLst/>
          </a:prstGeom>
          <a:noFill/>
          <a:ln>
            <a:noFill/>
          </a:ln>
        </p:spPr>
      </p:pic>
      <p:pic>
        <p:nvPicPr>
          <p:cNvPr id="178" name="Google Shape;178;g3ce1cacd123_0_175" title="P1125957 (2).JPG"/>
          <p:cNvPicPr preferRelativeResize="0"/>
          <p:nvPr/>
        </p:nvPicPr>
        <p:blipFill rotWithShape="1">
          <a:blip r:embed="rId5">
            <a:alphaModFix/>
          </a:blip>
          <a:srcRect b="56115" l="0" r="66902" t="0"/>
          <a:stretch/>
        </p:blipFill>
        <p:spPr>
          <a:xfrm>
            <a:off x="0" y="-1"/>
            <a:ext cx="1714499" cy="1705087"/>
          </a:xfrm>
          <a:prstGeom prst="rect">
            <a:avLst/>
          </a:prstGeom>
          <a:noFill/>
          <a:ln>
            <a:noFill/>
          </a:ln>
        </p:spPr>
      </p:pic>
      <p:sp>
        <p:nvSpPr>
          <p:cNvPr id="179" name="Google Shape;179;g3ce1cacd123_0_175"/>
          <p:cNvSpPr txBox="1"/>
          <p:nvPr>
            <p:ph idx="1" type="body"/>
          </p:nvPr>
        </p:nvSpPr>
        <p:spPr>
          <a:xfrm>
            <a:off x="1869475" y="909700"/>
            <a:ext cx="7119900" cy="4325100"/>
          </a:xfrm>
          <a:prstGeom prst="rect">
            <a:avLst/>
          </a:prstGeom>
        </p:spPr>
        <p:txBody>
          <a:bodyPr anchorCtr="0" anchor="t" bIns="34275" lIns="68575" spcFirstLastPara="1" rIns="68575" wrap="square" tIns="34275">
            <a:spAutoFit/>
          </a:bodyPr>
          <a:lstStyle/>
          <a:p>
            <a:pPr indent="-444500" lvl="0" marL="431800" rtl="0" algn="l">
              <a:spcBef>
                <a:spcPts val="500"/>
              </a:spcBef>
              <a:spcAft>
                <a:spcPts val="0"/>
              </a:spcAft>
              <a:buClr>
                <a:srgbClr val="000000"/>
              </a:buClr>
              <a:buSzPts val="2400"/>
              <a:buFont typeface="Calibri"/>
              <a:buChar char="●"/>
            </a:pPr>
            <a:r>
              <a:rPr lang="en">
                <a:solidFill>
                  <a:srgbClr val="000000"/>
                </a:solidFill>
              </a:rPr>
              <a:t>Farmland bird populations have declined by 62% since 1970, with declines being stronger for farmland specialist birds than generalists. Farmland birds in strong long-term decline include turtle dove, grey partridge, corn bunting and starling. (JNCC)</a:t>
            </a:r>
            <a:endParaRPr>
              <a:solidFill>
                <a:srgbClr val="000000"/>
              </a:solidFill>
            </a:endParaRPr>
          </a:p>
          <a:p>
            <a:pPr indent="-444500" lvl="0" marL="431800" rtl="0" algn="l">
              <a:spcBef>
                <a:spcPts val="500"/>
              </a:spcBef>
              <a:spcAft>
                <a:spcPts val="0"/>
              </a:spcAft>
              <a:buClr>
                <a:srgbClr val="000000"/>
              </a:buClr>
              <a:buSzPts val="2400"/>
              <a:buFont typeface="Calibri"/>
              <a:buChar char="●"/>
            </a:pPr>
            <a:r>
              <a:rPr lang="en">
                <a:solidFill>
                  <a:schemeClr val="dk1"/>
                </a:solidFill>
              </a:rPr>
              <a:t>Cuts to pesticides and artificial fertilizers allow renewed biodiversity including vital pollinators.</a:t>
            </a:r>
            <a:endParaRPr>
              <a:solidFill>
                <a:srgbClr val="000000"/>
              </a:solidFill>
            </a:endParaRPr>
          </a:p>
          <a:p>
            <a:pPr indent="-444500" lvl="0" marL="431800" rtl="0" algn="l">
              <a:spcBef>
                <a:spcPts val="500"/>
              </a:spcBef>
              <a:spcAft>
                <a:spcPts val="0"/>
              </a:spcAft>
              <a:buClr>
                <a:srgbClr val="000000"/>
              </a:buClr>
              <a:buSzPts val="2400"/>
              <a:buFont typeface="Calibri"/>
              <a:buChar char="●"/>
            </a:pPr>
            <a:r>
              <a:rPr lang="en">
                <a:solidFill>
                  <a:schemeClr val="dk1"/>
                </a:solidFill>
              </a:rPr>
              <a:t>Other nature-friendly farming techniques include crop rotation, field-margin management and increasing hedgerows.</a:t>
            </a:r>
            <a:endParaRPr>
              <a:solidFill>
                <a:srgbClr val="000000"/>
              </a:solidFill>
            </a:endParaRPr>
          </a:p>
          <a:p>
            <a:pPr indent="0" lvl="0" marL="0" rtl="0" algn="l">
              <a:spcBef>
                <a:spcPts val="500"/>
              </a:spcBef>
              <a:spcAft>
                <a:spcPts val="0"/>
              </a:spcAft>
              <a:buClr>
                <a:schemeClr val="accent4"/>
              </a:buClr>
              <a:buSzPts val="1500"/>
              <a:buNone/>
            </a:pPr>
            <a:r>
              <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p9"/>
          <p:cNvSpPr/>
          <p:nvPr/>
        </p:nvSpPr>
        <p:spPr>
          <a:xfrm>
            <a:off x="3466196" y="514350"/>
            <a:ext cx="980447" cy="421155"/>
          </a:xfrm>
          <a:custGeom>
            <a:rect b="b" l="l" r="r" t="t"/>
            <a:pathLst>
              <a:path extrusionOk="0" h="842310" w="1960895">
                <a:moveTo>
                  <a:pt x="0" y="0"/>
                </a:moveTo>
                <a:lnTo>
                  <a:pt x="1960895" y="0"/>
                </a:lnTo>
                <a:lnTo>
                  <a:pt x="1960895" y="842310"/>
                </a:lnTo>
                <a:lnTo>
                  <a:pt x="0" y="842310"/>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sp>
        <p:nvSpPr>
          <p:cNvPr id="185" name="Google Shape;185;p9"/>
          <p:cNvSpPr/>
          <p:nvPr/>
        </p:nvSpPr>
        <p:spPr>
          <a:xfrm>
            <a:off x="164814" y="63529"/>
            <a:ext cx="2566636" cy="1161858"/>
          </a:xfrm>
          <a:custGeom>
            <a:rect b="b" l="l" r="r" t="t"/>
            <a:pathLst>
              <a:path extrusionOk="0" h="2323715" w="5133272">
                <a:moveTo>
                  <a:pt x="0" y="0"/>
                </a:moveTo>
                <a:lnTo>
                  <a:pt x="5133272" y="0"/>
                </a:lnTo>
                <a:lnTo>
                  <a:pt x="5133272" y="2323714"/>
                </a:lnTo>
                <a:lnTo>
                  <a:pt x="0" y="2323714"/>
                </a:lnTo>
                <a:lnTo>
                  <a:pt x="0" y="0"/>
                </a:lnTo>
                <a:close/>
              </a:path>
            </a:pathLst>
          </a:custGeom>
          <a:blipFill rotWithShape="1">
            <a:blip r:embed="rId4">
              <a:alphaModFix/>
            </a:blip>
            <a:stretch>
              <a:fillRect b="0" l="0" r="0" t="0"/>
            </a:stretch>
          </a:blip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sp>
        <p:nvSpPr>
          <p:cNvPr id="186" name="Google Shape;186;p9"/>
          <p:cNvSpPr txBox="1"/>
          <p:nvPr/>
        </p:nvSpPr>
        <p:spPr>
          <a:xfrm>
            <a:off x="307982" y="1370935"/>
            <a:ext cx="5333700" cy="3534300"/>
          </a:xfrm>
          <a:prstGeom prst="rect">
            <a:avLst/>
          </a:prstGeom>
          <a:noFill/>
          <a:ln>
            <a:noFill/>
          </a:ln>
        </p:spPr>
        <p:txBody>
          <a:bodyPr anchorCtr="0" anchor="t" bIns="0" lIns="0" spcFirstLastPara="1" rIns="0" wrap="square" tIns="0">
            <a:spAutoFit/>
          </a:bodyPr>
          <a:lstStyle/>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Transparency</a:t>
            </a:r>
            <a:endParaRPr b="0" i="0" sz="2800" u="none" cap="none" strike="noStrike">
              <a:solidFill>
                <a:srgbClr val="000000"/>
              </a:solidFill>
              <a:latin typeface="Arial"/>
              <a:ea typeface="Arial"/>
              <a:cs typeface="Arial"/>
              <a:sym typeface="Arial"/>
            </a:endParaRPr>
          </a:p>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Mapping</a:t>
            </a:r>
            <a:endParaRPr b="0" i="0" sz="2800" u="none" cap="none" strike="noStrike">
              <a:solidFill>
                <a:srgbClr val="000000"/>
              </a:solidFill>
              <a:latin typeface="Arial"/>
              <a:ea typeface="Arial"/>
              <a:cs typeface="Arial"/>
              <a:sym typeface="Arial"/>
            </a:endParaRPr>
          </a:p>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Emissions</a:t>
            </a:r>
            <a:endParaRPr b="0" i="0" sz="2800" u="none" cap="none" strike="noStrike">
              <a:solidFill>
                <a:srgbClr val="000000"/>
              </a:solidFill>
              <a:latin typeface="Arial"/>
              <a:ea typeface="Arial"/>
              <a:cs typeface="Arial"/>
              <a:sym typeface="Arial"/>
            </a:endParaRPr>
          </a:p>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Biodiversity</a:t>
            </a:r>
            <a:endParaRPr b="0" i="0" sz="2800" u="none" cap="none" strike="noStrike">
              <a:solidFill>
                <a:srgbClr val="000000"/>
              </a:solidFill>
              <a:latin typeface="Arial"/>
              <a:ea typeface="Arial"/>
              <a:cs typeface="Arial"/>
              <a:sym typeface="Arial"/>
            </a:endParaRPr>
          </a:p>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Growing Trees</a:t>
            </a:r>
            <a:endParaRPr b="0" i="0" sz="2800" u="none" cap="none" strike="noStrike">
              <a:solidFill>
                <a:srgbClr val="000000"/>
              </a:solidFill>
              <a:latin typeface="Arial"/>
              <a:ea typeface="Arial"/>
              <a:cs typeface="Arial"/>
              <a:sym typeface="Arial"/>
            </a:endParaRPr>
          </a:p>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Protecting Peatland</a:t>
            </a:r>
            <a:endParaRPr b="0" i="0" sz="2800" u="none" cap="none" strike="noStrike">
              <a:solidFill>
                <a:srgbClr val="000000"/>
              </a:solidFill>
              <a:latin typeface="Arial"/>
              <a:ea typeface="Arial"/>
              <a:cs typeface="Arial"/>
              <a:sym typeface="Arial"/>
            </a:endParaRPr>
          </a:p>
          <a:p>
            <a:pPr indent="-406400" lvl="0" marL="431800" marR="0" rtl="0" algn="l">
              <a:lnSpc>
                <a:spcPct val="120006"/>
              </a:lnSpc>
              <a:spcBef>
                <a:spcPts val="0"/>
              </a:spcBef>
              <a:spcAft>
                <a:spcPts val="0"/>
              </a:spcAft>
              <a:buClr>
                <a:srgbClr val="5C4E4E"/>
              </a:buClr>
              <a:buSzPts val="2800"/>
              <a:buFont typeface="Arial"/>
              <a:buChar char="•"/>
            </a:pPr>
            <a:r>
              <a:rPr b="1" i="0" lang="en" sz="2800" u="none" cap="none" strike="noStrike">
                <a:solidFill>
                  <a:srgbClr val="5C4E4E"/>
                </a:solidFill>
                <a:latin typeface="Franklin Gothic"/>
                <a:ea typeface="Franklin Gothic"/>
                <a:cs typeface="Franklin Gothic"/>
                <a:sym typeface="Franklin Gothic"/>
              </a:rPr>
              <a:t>Supporting Farm Net Zero</a:t>
            </a:r>
            <a:endParaRPr b="0" i="0" sz="2800" u="none" cap="none" strike="noStrike">
              <a:solidFill>
                <a:srgbClr val="000000"/>
              </a:solidFill>
              <a:latin typeface="Arial"/>
              <a:ea typeface="Arial"/>
              <a:cs typeface="Arial"/>
              <a:sym typeface="Arial"/>
            </a:endParaRPr>
          </a:p>
        </p:txBody>
      </p:sp>
      <p:sp>
        <p:nvSpPr>
          <p:cNvPr id="187" name="Google Shape;187;p9"/>
          <p:cNvSpPr txBox="1"/>
          <p:nvPr/>
        </p:nvSpPr>
        <p:spPr>
          <a:xfrm>
            <a:off x="5766461" y="4703827"/>
            <a:ext cx="3377700" cy="5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500"/>
              <a:buFont typeface="Arial"/>
              <a:buNone/>
            </a:pPr>
            <a:r>
              <a:rPr b="1" i="0" lang="en" sz="1500" u="none" cap="none" strike="noStrike">
                <a:solidFill>
                  <a:srgbClr val="5C4E4E"/>
                </a:solidFill>
                <a:latin typeface="Franklin Gothic"/>
                <a:ea typeface="Franklin Gothic"/>
                <a:cs typeface="Franklin Gothic"/>
                <a:sym typeface="Franklin Gothic"/>
              </a:rPr>
              <a:t>operationnoah.org/church-land-use</a:t>
            </a:r>
            <a:endParaRPr b="0" i="0" sz="7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Clr>
                <a:srgbClr val="000000"/>
              </a:buClr>
              <a:buSzPts val="1500"/>
              <a:buFont typeface="Arial"/>
              <a:buNone/>
            </a:pPr>
            <a:r>
              <a:t/>
            </a:r>
            <a:endParaRPr b="1" i="0" sz="1500" u="none" cap="none" strike="noStrike">
              <a:solidFill>
                <a:srgbClr val="5C4E4E"/>
              </a:solidFill>
              <a:latin typeface="Franklin Gothic"/>
              <a:ea typeface="Franklin Gothic"/>
              <a:cs typeface="Franklin Gothic"/>
              <a:sym typeface="Franklin Gothic"/>
            </a:endParaRPr>
          </a:p>
        </p:txBody>
      </p:sp>
      <p:sp>
        <p:nvSpPr>
          <p:cNvPr id="188" name="Google Shape;188;p9"/>
          <p:cNvSpPr txBox="1"/>
          <p:nvPr/>
        </p:nvSpPr>
        <p:spPr>
          <a:xfrm>
            <a:off x="2816579" y="42863"/>
            <a:ext cx="6252900" cy="507900"/>
          </a:xfrm>
          <a:prstGeom prst="rect">
            <a:avLst/>
          </a:prstGeom>
          <a:noFill/>
          <a:ln>
            <a:noFill/>
          </a:ln>
        </p:spPr>
        <p:txBody>
          <a:bodyPr anchorCtr="0" anchor="t" bIns="0" lIns="0" spcFirstLastPara="1" rIns="0" wrap="square" tIns="0">
            <a:spAutoFit/>
          </a:bodyPr>
          <a:lstStyle/>
          <a:p>
            <a:pPr indent="0" lvl="0" marL="0" marR="0" rtl="0" algn="r">
              <a:lnSpc>
                <a:spcPct val="106991"/>
              </a:lnSpc>
              <a:spcBef>
                <a:spcPts val="0"/>
              </a:spcBef>
              <a:spcAft>
                <a:spcPts val="0"/>
              </a:spcAft>
              <a:buClr>
                <a:srgbClr val="000000"/>
              </a:buClr>
              <a:buSzPts val="3300"/>
              <a:buFont typeface="Arial"/>
              <a:buNone/>
            </a:pPr>
            <a:r>
              <a:rPr b="1" i="0" lang="en" sz="3300" u="none" cap="none" strike="noStrike">
                <a:solidFill>
                  <a:srgbClr val="77A722"/>
                </a:solidFill>
                <a:latin typeface="Poppins"/>
                <a:ea typeface="Poppins"/>
                <a:cs typeface="Poppins"/>
                <a:sym typeface="Poppins"/>
              </a:rPr>
              <a:t>CHURCH LAND USE VISION</a:t>
            </a:r>
            <a:endParaRPr b="0" i="0" sz="700" u="none" cap="none" strike="noStrike">
              <a:solidFill>
                <a:srgbClr val="000000"/>
              </a:solidFill>
              <a:latin typeface="Arial"/>
              <a:ea typeface="Arial"/>
              <a:cs typeface="Arial"/>
              <a:sym typeface="Arial"/>
            </a:endParaRPr>
          </a:p>
        </p:txBody>
      </p:sp>
      <p:grpSp>
        <p:nvGrpSpPr>
          <p:cNvPr id="189" name="Google Shape;189;p9"/>
          <p:cNvGrpSpPr/>
          <p:nvPr/>
        </p:nvGrpSpPr>
        <p:grpSpPr>
          <a:xfrm>
            <a:off x="3360793" y="1225386"/>
            <a:ext cx="2171720" cy="2133600"/>
            <a:chOff x="0" y="0"/>
            <a:chExt cx="812800" cy="812800"/>
          </a:xfrm>
        </p:grpSpPr>
        <p:sp>
          <p:nvSpPr>
            <p:cNvPr id="190" name="Google Shape;190;p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7A722"/>
            </a:solidFill>
            <a:ln cap="sq" cmpd="sng" w="142875">
              <a:solidFill>
                <a:srgbClr val="E3DDDC"/>
              </a:solidFill>
              <a:prstDash val="solid"/>
              <a:miter lim="8000"/>
              <a:headEnd len="sm" w="sm" type="none"/>
              <a:tailEnd len="sm" w="sm" type="none"/>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sp>
          <p:nvSpPr>
            <p:cNvPr id="191" name="Google Shape;191;p9"/>
            <p:cNvSpPr txBox="1"/>
            <p:nvPr/>
          </p:nvSpPr>
          <p:spPr>
            <a:xfrm>
              <a:off x="76200" y="114300"/>
              <a:ext cx="660300" cy="622200"/>
            </a:xfrm>
            <a:prstGeom prst="rect">
              <a:avLst/>
            </a:prstGeom>
            <a:noFill/>
            <a:ln>
              <a:noFill/>
            </a:ln>
          </p:spPr>
          <p:txBody>
            <a:bodyPr anchorCtr="0" anchor="ctr" bIns="25400" lIns="25400" spcFirstLastPara="1" rIns="25400" wrap="square" tIns="25400">
              <a:noAutofit/>
            </a:bodyPr>
            <a:lstStyle/>
            <a:p>
              <a:pPr indent="0" lvl="0" marL="0" marR="0" rtl="0" algn="ctr">
                <a:lnSpc>
                  <a:spcPct val="1125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92" name="Google Shape;192;p9"/>
          <p:cNvSpPr txBox="1"/>
          <p:nvPr/>
        </p:nvSpPr>
        <p:spPr>
          <a:xfrm>
            <a:off x="3519655" y="1714174"/>
            <a:ext cx="1854000" cy="1228500"/>
          </a:xfrm>
          <a:prstGeom prst="rect">
            <a:avLst/>
          </a:prstGeom>
          <a:noFill/>
          <a:ln>
            <a:noFill/>
          </a:ln>
        </p:spPr>
        <p:txBody>
          <a:bodyPr anchorCtr="0" anchor="t" bIns="0" lIns="0" spcFirstLastPara="1" rIns="0" wrap="square" tIns="0">
            <a:spAutoFit/>
          </a:bodyPr>
          <a:lstStyle/>
          <a:p>
            <a:pPr indent="0" lvl="0" marL="0" marR="0" rtl="0" algn="ctr">
              <a:lnSpc>
                <a:spcPct val="95011"/>
              </a:lnSpc>
              <a:spcBef>
                <a:spcPts val="0"/>
              </a:spcBef>
              <a:spcAft>
                <a:spcPts val="0"/>
              </a:spcAft>
              <a:buClr>
                <a:srgbClr val="000000"/>
              </a:buClr>
              <a:buSzPts val="4200"/>
              <a:buFont typeface="Arial"/>
              <a:buNone/>
            </a:pPr>
            <a:r>
              <a:rPr b="1" i="0" lang="en" sz="4200" u="none" cap="none" strike="noStrike">
                <a:solidFill>
                  <a:srgbClr val="F1E9E8"/>
                </a:solidFill>
                <a:latin typeface="Franklin Gothic"/>
                <a:ea typeface="Franklin Gothic"/>
                <a:cs typeface="Franklin Gothic"/>
                <a:sym typeface="Franklin Gothic"/>
              </a:rPr>
              <a:t>7 target areas</a:t>
            </a:r>
            <a:endParaRPr b="0" i="0" sz="700" u="none" cap="none" strike="noStrike">
              <a:solidFill>
                <a:srgbClr val="000000"/>
              </a:solidFill>
              <a:latin typeface="Arial"/>
              <a:ea typeface="Arial"/>
              <a:cs typeface="Arial"/>
              <a:sym typeface="Arial"/>
            </a:endParaRPr>
          </a:p>
        </p:txBody>
      </p:sp>
      <p:pic>
        <p:nvPicPr>
          <p:cNvPr descr="A brochure with text and a church&#10;&#10;AI-generated content may be incorrect." id="193" name="Google Shape;193;p9"/>
          <p:cNvPicPr preferRelativeResize="0"/>
          <p:nvPr/>
        </p:nvPicPr>
        <p:blipFill rotWithShape="1">
          <a:blip r:embed="rId5">
            <a:alphaModFix/>
          </a:blip>
          <a:srcRect b="0" l="0" r="0" t="0"/>
          <a:stretch/>
        </p:blipFill>
        <p:spPr>
          <a:xfrm>
            <a:off x="6047949" y="814175"/>
            <a:ext cx="2633225" cy="3724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 name="Shape 197"/>
        <p:cNvGrpSpPr/>
        <p:nvPr/>
      </p:nvGrpSpPr>
      <p:grpSpPr>
        <a:xfrm>
          <a:off x="0" y="0"/>
          <a:ext cx="0" cy="0"/>
          <a:chOff x="0" y="0"/>
          <a:chExt cx="0" cy="0"/>
        </a:xfrm>
      </p:grpSpPr>
      <p:sp>
        <p:nvSpPr>
          <p:cNvPr id="198" name="Google Shape;198;p10"/>
          <p:cNvSpPr/>
          <p:nvPr/>
        </p:nvSpPr>
        <p:spPr>
          <a:xfrm>
            <a:off x="164814" y="63529"/>
            <a:ext cx="2566636" cy="1161858"/>
          </a:xfrm>
          <a:custGeom>
            <a:rect b="b" l="l" r="r" t="t"/>
            <a:pathLst>
              <a:path extrusionOk="0" h="2323715" w="5133272">
                <a:moveTo>
                  <a:pt x="0" y="0"/>
                </a:moveTo>
                <a:lnTo>
                  <a:pt x="5133272" y="0"/>
                </a:lnTo>
                <a:lnTo>
                  <a:pt x="5133272" y="2323714"/>
                </a:lnTo>
                <a:lnTo>
                  <a:pt x="0" y="2323714"/>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sp>
        <p:nvSpPr>
          <p:cNvPr id="199" name="Google Shape;199;p10"/>
          <p:cNvSpPr txBox="1"/>
          <p:nvPr/>
        </p:nvSpPr>
        <p:spPr>
          <a:xfrm>
            <a:off x="3208800" y="63525"/>
            <a:ext cx="5656200" cy="1051500"/>
          </a:xfrm>
          <a:prstGeom prst="rect">
            <a:avLst/>
          </a:prstGeom>
          <a:noFill/>
          <a:ln>
            <a:noFill/>
          </a:ln>
        </p:spPr>
        <p:txBody>
          <a:bodyPr anchorCtr="0" anchor="t" bIns="0" lIns="0" spcFirstLastPara="1" rIns="0" wrap="square" tIns="0">
            <a:spAutoFit/>
          </a:bodyPr>
          <a:lstStyle/>
          <a:p>
            <a:pPr indent="0" lvl="0" marL="0" marR="0" rtl="0" algn="r">
              <a:lnSpc>
                <a:spcPct val="106991"/>
              </a:lnSpc>
              <a:spcBef>
                <a:spcPts val="0"/>
              </a:spcBef>
              <a:spcAft>
                <a:spcPts val="0"/>
              </a:spcAft>
              <a:buClr>
                <a:srgbClr val="000000"/>
              </a:buClr>
              <a:buSzPts val="3300"/>
              <a:buFont typeface="Arial"/>
              <a:buNone/>
            </a:pPr>
            <a:r>
              <a:rPr b="1" i="0" lang="en" sz="3300" u="none" cap="none" strike="noStrike">
                <a:solidFill>
                  <a:srgbClr val="77A722"/>
                </a:solidFill>
                <a:latin typeface="Poppins"/>
                <a:ea typeface="Poppins"/>
                <a:cs typeface="Poppins"/>
                <a:sym typeface="Poppins"/>
              </a:rPr>
              <a:t>RESOURCES:</a:t>
            </a:r>
            <a:endParaRPr b="0" i="0" sz="700" u="none" cap="none" strike="noStrike">
              <a:solidFill>
                <a:srgbClr val="000000"/>
              </a:solidFill>
              <a:latin typeface="Arial"/>
              <a:ea typeface="Arial"/>
              <a:cs typeface="Arial"/>
              <a:sym typeface="Arial"/>
            </a:endParaRPr>
          </a:p>
          <a:p>
            <a:pPr indent="0" lvl="0" marL="0" marR="0" rtl="0" algn="r">
              <a:lnSpc>
                <a:spcPct val="106991"/>
              </a:lnSpc>
              <a:spcBef>
                <a:spcPts val="0"/>
              </a:spcBef>
              <a:spcAft>
                <a:spcPts val="0"/>
              </a:spcAft>
              <a:buClr>
                <a:srgbClr val="000000"/>
              </a:buClr>
              <a:buSzPts val="3300"/>
              <a:buFont typeface="Arial"/>
              <a:buNone/>
            </a:pPr>
            <a:r>
              <a:rPr b="1" i="0" lang="en" sz="3300" u="none" cap="none" strike="noStrike">
                <a:solidFill>
                  <a:srgbClr val="77A722"/>
                </a:solidFill>
                <a:latin typeface="Poppins"/>
                <a:ea typeface="Poppins"/>
                <a:cs typeface="Poppins"/>
                <a:sym typeface="Poppins"/>
              </a:rPr>
              <a:t>ON TREES, PEAT, FARMING</a:t>
            </a:r>
            <a:endParaRPr b="0" i="0" sz="700" u="none" cap="none" strike="noStrike">
              <a:solidFill>
                <a:srgbClr val="000000"/>
              </a:solidFill>
              <a:latin typeface="Arial"/>
              <a:ea typeface="Arial"/>
              <a:cs typeface="Arial"/>
              <a:sym typeface="Arial"/>
            </a:endParaRPr>
          </a:p>
        </p:txBody>
      </p:sp>
      <p:pic>
        <p:nvPicPr>
          <p:cNvPr descr="A group of text and images&#10;&#10;AI-generated content may be incorrect." id="200" name="Google Shape;200;p10"/>
          <p:cNvPicPr preferRelativeResize="0"/>
          <p:nvPr/>
        </p:nvPicPr>
        <p:blipFill rotWithShape="1">
          <a:blip r:embed="rId4">
            <a:alphaModFix/>
          </a:blip>
          <a:srcRect b="0" l="0" r="0" t="0"/>
          <a:stretch/>
        </p:blipFill>
        <p:spPr>
          <a:xfrm>
            <a:off x="458950" y="1398412"/>
            <a:ext cx="2435000" cy="3444124"/>
          </a:xfrm>
          <a:prstGeom prst="rect">
            <a:avLst/>
          </a:prstGeom>
          <a:noFill/>
          <a:ln>
            <a:noFill/>
          </a:ln>
        </p:spPr>
      </p:pic>
      <p:pic>
        <p:nvPicPr>
          <p:cNvPr descr="A poster of a person in a field&#10;&#10;AI-generated content may be incorrect." id="201" name="Google Shape;201;p10"/>
          <p:cNvPicPr preferRelativeResize="0"/>
          <p:nvPr/>
        </p:nvPicPr>
        <p:blipFill rotWithShape="1">
          <a:blip r:embed="rId5">
            <a:alphaModFix/>
          </a:blip>
          <a:srcRect b="0" l="0" r="0" t="0"/>
          <a:stretch/>
        </p:blipFill>
        <p:spPr>
          <a:xfrm>
            <a:off x="3378837" y="1398397"/>
            <a:ext cx="2435000" cy="3444141"/>
          </a:xfrm>
          <a:prstGeom prst="rect">
            <a:avLst/>
          </a:prstGeom>
          <a:noFill/>
          <a:ln>
            <a:noFill/>
          </a:ln>
        </p:spPr>
      </p:pic>
      <p:pic>
        <p:nvPicPr>
          <p:cNvPr descr="A poster of a farmer's campaign&#10;&#10;AI-generated content may be incorrect." id="202" name="Google Shape;202;p10"/>
          <p:cNvPicPr preferRelativeResize="0"/>
          <p:nvPr/>
        </p:nvPicPr>
        <p:blipFill rotWithShape="1">
          <a:blip r:embed="rId6">
            <a:alphaModFix/>
          </a:blip>
          <a:srcRect b="0" l="0" r="0" t="0"/>
          <a:stretch/>
        </p:blipFill>
        <p:spPr>
          <a:xfrm>
            <a:off x="6298725" y="1398397"/>
            <a:ext cx="2435006" cy="34441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11"/>
          <p:cNvSpPr/>
          <p:nvPr/>
        </p:nvSpPr>
        <p:spPr>
          <a:xfrm>
            <a:off x="164814" y="63529"/>
            <a:ext cx="2566636" cy="1161858"/>
          </a:xfrm>
          <a:custGeom>
            <a:rect b="b" l="l" r="r" t="t"/>
            <a:pathLst>
              <a:path extrusionOk="0" h="2323715" w="5133272">
                <a:moveTo>
                  <a:pt x="0" y="0"/>
                </a:moveTo>
                <a:lnTo>
                  <a:pt x="5133272" y="0"/>
                </a:lnTo>
                <a:lnTo>
                  <a:pt x="5133272" y="2323714"/>
                </a:lnTo>
                <a:lnTo>
                  <a:pt x="0" y="2323714"/>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sp>
        <p:nvSpPr>
          <p:cNvPr id="208" name="Google Shape;208;p11"/>
          <p:cNvSpPr txBox="1"/>
          <p:nvPr/>
        </p:nvSpPr>
        <p:spPr>
          <a:xfrm>
            <a:off x="424650" y="1906000"/>
            <a:ext cx="5188200" cy="1810200"/>
          </a:xfrm>
          <a:prstGeom prst="rect">
            <a:avLst/>
          </a:prstGeom>
          <a:noFill/>
          <a:ln>
            <a:noFill/>
          </a:ln>
        </p:spPr>
        <p:txBody>
          <a:bodyPr anchorCtr="0" anchor="t" bIns="0" lIns="0" spcFirstLastPara="1" rIns="0" wrap="square" tIns="0">
            <a:spAutoFit/>
          </a:bodyPr>
          <a:lstStyle/>
          <a:p>
            <a:pPr indent="0" lvl="0" marL="0" marR="0" rtl="0" algn="l">
              <a:lnSpc>
                <a:spcPct val="106666"/>
              </a:lnSpc>
              <a:spcBef>
                <a:spcPts val="0"/>
              </a:spcBef>
              <a:spcAft>
                <a:spcPts val="0"/>
              </a:spcAft>
              <a:buClr>
                <a:srgbClr val="000000"/>
              </a:buClr>
              <a:buSzPts val="2800"/>
              <a:buFont typeface="Arial"/>
              <a:buNone/>
            </a:pPr>
            <a:r>
              <a:t/>
            </a:r>
            <a:endParaRPr b="1" i="0" sz="2800" u="none" cap="none" strike="noStrike">
              <a:solidFill>
                <a:srgbClr val="5C4E4E"/>
              </a:solidFill>
              <a:latin typeface="Calibri"/>
              <a:ea typeface="Calibri"/>
              <a:cs typeface="Calibri"/>
              <a:sym typeface="Calibri"/>
            </a:endParaRPr>
          </a:p>
          <a:p>
            <a:pPr indent="-419100" lvl="0" marL="431800" marR="0" rtl="0" algn="l">
              <a:lnSpc>
                <a:spcPct val="106666"/>
              </a:lnSpc>
              <a:spcBef>
                <a:spcPts val="0"/>
              </a:spcBef>
              <a:spcAft>
                <a:spcPts val="0"/>
              </a:spcAft>
              <a:buClr>
                <a:srgbClr val="5C4E4E"/>
              </a:buClr>
              <a:buSzPts val="2800"/>
              <a:buFont typeface="Calibri"/>
              <a:buChar char="•"/>
            </a:pPr>
            <a:r>
              <a:rPr b="1" i="0" lang="en" sz="2800" u="none" cap="none" strike="noStrike">
                <a:solidFill>
                  <a:srgbClr val="5C4E4E"/>
                </a:solidFill>
                <a:latin typeface="Calibri"/>
                <a:ea typeface="Calibri"/>
                <a:cs typeface="Calibri"/>
                <a:sym typeface="Calibri"/>
              </a:rPr>
              <a:t>500+ Christians have signed</a:t>
            </a:r>
            <a:endParaRPr b="1" i="0" sz="2800" u="none" cap="none" strike="noStrike">
              <a:solidFill>
                <a:srgbClr val="5C4E4E"/>
              </a:solidFill>
              <a:latin typeface="Calibri"/>
              <a:ea typeface="Calibri"/>
              <a:cs typeface="Calibri"/>
              <a:sym typeface="Calibri"/>
            </a:endParaRPr>
          </a:p>
          <a:p>
            <a:pPr indent="-419100" lvl="0" marL="431800" marR="0" rtl="0" algn="l">
              <a:lnSpc>
                <a:spcPct val="106666"/>
              </a:lnSpc>
              <a:spcBef>
                <a:spcPts val="0"/>
              </a:spcBef>
              <a:spcAft>
                <a:spcPts val="0"/>
              </a:spcAft>
              <a:buClr>
                <a:srgbClr val="5C4E4E"/>
              </a:buClr>
              <a:buSzPts val="2800"/>
              <a:buFont typeface="Calibri"/>
              <a:buChar char="•"/>
            </a:pPr>
            <a:r>
              <a:rPr b="1" i="0" lang="en" sz="2800" u="none" cap="none" strike="noStrike">
                <a:solidFill>
                  <a:srgbClr val="5C4E4E"/>
                </a:solidFill>
                <a:latin typeface="Calibri"/>
                <a:ea typeface="Calibri"/>
                <a:cs typeface="Calibri"/>
                <a:sym typeface="Calibri"/>
              </a:rPr>
              <a:t>Including examples of local action and inspiring projects</a:t>
            </a:r>
            <a:endParaRPr b="0" i="0" sz="2800" u="none" cap="none" strike="noStrike">
              <a:solidFill>
                <a:srgbClr val="000000"/>
              </a:solidFill>
              <a:latin typeface="Calibri"/>
              <a:ea typeface="Calibri"/>
              <a:cs typeface="Calibri"/>
              <a:sym typeface="Calibri"/>
            </a:endParaRPr>
          </a:p>
        </p:txBody>
      </p:sp>
      <p:sp>
        <p:nvSpPr>
          <p:cNvPr id="209" name="Google Shape;209;p11"/>
          <p:cNvSpPr txBox="1"/>
          <p:nvPr/>
        </p:nvSpPr>
        <p:spPr>
          <a:xfrm>
            <a:off x="424650" y="1305850"/>
            <a:ext cx="8294700" cy="723300"/>
          </a:xfrm>
          <a:prstGeom prst="rect">
            <a:avLst/>
          </a:prstGeom>
          <a:noFill/>
          <a:ln>
            <a:noFill/>
          </a:ln>
        </p:spPr>
        <p:txBody>
          <a:bodyPr anchorCtr="0" anchor="t" bIns="91425" lIns="91425" spcFirstLastPara="1" rIns="91425" wrap="square" tIns="91425">
            <a:spAutoFit/>
          </a:bodyPr>
          <a:lstStyle/>
          <a:p>
            <a:pPr indent="0" lvl="0" marL="0" marR="0" rtl="0" algn="l">
              <a:lnSpc>
                <a:spcPct val="106666"/>
              </a:lnSpc>
              <a:spcBef>
                <a:spcPts val="0"/>
              </a:spcBef>
              <a:spcAft>
                <a:spcPts val="0"/>
              </a:spcAft>
              <a:buClr>
                <a:srgbClr val="000000"/>
              </a:buClr>
              <a:buSzPts val="3300"/>
              <a:buFont typeface="Arial"/>
              <a:buNone/>
            </a:pPr>
            <a:r>
              <a:rPr b="1" i="0" lang="en" sz="3500" u="none" cap="none" strike="noStrike">
                <a:solidFill>
                  <a:srgbClr val="0F7DBD"/>
                </a:solidFill>
                <a:latin typeface="Arial"/>
                <a:ea typeface="Arial"/>
                <a:cs typeface="Arial"/>
                <a:sym typeface="Arial"/>
              </a:rPr>
              <a:t>Open letter to national church leaders</a:t>
            </a:r>
            <a:endParaRPr b="0" i="0" sz="3500" u="none" cap="none" strike="noStrike">
              <a:solidFill>
                <a:srgbClr val="0F7DBD"/>
              </a:solidFill>
              <a:latin typeface="Arial"/>
              <a:ea typeface="Arial"/>
              <a:cs typeface="Arial"/>
              <a:sym typeface="Arial"/>
            </a:endParaRPr>
          </a:p>
        </p:txBody>
      </p:sp>
      <p:pic>
        <p:nvPicPr>
          <p:cNvPr id="210" name="Google Shape;210;p11" title="IMG-20250604-WA0002.jpg"/>
          <p:cNvPicPr preferRelativeResize="0"/>
          <p:nvPr/>
        </p:nvPicPr>
        <p:blipFill>
          <a:blip r:embed="rId4">
            <a:alphaModFix/>
          </a:blip>
          <a:stretch>
            <a:fillRect/>
          </a:stretch>
        </p:blipFill>
        <p:spPr>
          <a:xfrm>
            <a:off x="5765250" y="2181550"/>
            <a:ext cx="3226352" cy="24197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12" title="Fussell_Clare other Hazelnut example.JPG"/>
          <p:cNvPicPr preferRelativeResize="0"/>
          <p:nvPr/>
        </p:nvPicPr>
        <p:blipFill rotWithShape="1">
          <a:blip r:embed="rId3">
            <a:alphaModFix/>
          </a:blip>
          <a:srcRect b="0" l="0" r="0" t="0"/>
          <a:stretch/>
        </p:blipFill>
        <p:spPr>
          <a:xfrm>
            <a:off x="349025" y="558425"/>
            <a:ext cx="2902050" cy="3869400"/>
          </a:xfrm>
          <a:prstGeom prst="rect">
            <a:avLst/>
          </a:prstGeom>
          <a:noFill/>
          <a:ln>
            <a:noFill/>
          </a:ln>
        </p:spPr>
      </p:pic>
      <p:pic>
        <p:nvPicPr>
          <p:cNvPr id="216" name="Google Shape;216;p12" title="Fussell_Clare Wild garden 5 (2).JPG"/>
          <p:cNvPicPr preferRelativeResize="0"/>
          <p:nvPr/>
        </p:nvPicPr>
        <p:blipFill rotWithShape="1">
          <a:blip r:embed="rId4">
            <a:alphaModFix/>
          </a:blip>
          <a:srcRect b="0" l="0" r="0" t="0"/>
          <a:stretch/>
        </p:blipFill>
        <p:spPr>
          <a:xfrm>
            <a:off x="3633275" y="305250"/>
            <a:ext cx="2757876" cy="2068401"/>
          </a:xfrm>
          <a:prstGeom prst="rect">
            <a:avLst/>
          </a:prstGeom>
          <a:noFill/>
          <a:ln>
            <a:noFill/>
          </a:ln>
        </p:spPr>
      </p:pic>
      <p:pic>
        <p:nvPicPr>
          <p:cNvPr id="217" name="Google Shape;217;p12" title="Hannah_Darrell darrell_tree_planting.jpg"/>
          <p:cNvPicPr preferRelativeResize="0"/>
          <p:nvPr/>
        </p:nvPicPr>
        <p:blipFill rotWithShape="1">
          <a:blip r:embed="rId5">
            <a:alphaModFix/>
          </a:blip>
          <a:srcRect b="0" l="0" r="0" t="0"/>
          <a:stretch/>
        </p:blipFill>
        <p:spPr>
          <a:xfrm>
            <a:off x="6718350" y="1256000"/>
            <a:ext cx="1974301" cy="2631501"/>
          </a:xfrm>
          <a:prstGeom prst="rect">
            <a:avLst/>
          </a:prstGeom>
          <a:noFill/>
          <a:ln>
            <a:noFill/>
          </a:ln>
        </p:spPr>
      </p:pic>
      <p:pic>
        <p:nvPicPr>
          <p:cNvPr id="218" name="Google Shape;218;p12" title="Fussell_Clare Wild garden 5 (4).jpg"/>
          <p:cNvPicPr preferRelativeResize="0"/>
          <p:nvPr/>
        </p:nvPicPr>
        <p:blipFill rotWithShape="1">
          <a:blip r:embed="rId6">
            <a:alphaModFix/>
          </a:blip>
          <a:srcRect b="0" l="0" r="0" t="0"/>
          <a:stretch/>
        </p:blipFill>
        <p:spPr>
          <a:xfrm>
            <a:off x="3676538" y="2612575"/>
            <a:ext cx="2757875" cy="206841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5"/>
          <p:cNvSpPr txBox="1"/>
          <p:nvPr/>
        </p:nvSpPr>
        <p:spPr>
          <a:xfrm>
            <a:off x="286230" y="267665"/>
            <a:ext cx="2544900" cy="985200"/>
          </a:xfrm>
          <a:prstGeom prst="rect">
            <a:avLst/>
          </a:prstGeom>
          <a:noFill/>
          <a:ln>
            <a:noFill/>
          </a:ln>
        </p:spPr>
        <p:txBody>
          <a:bodyPr anchorCtr="0" anchor="t" bIns="0" lIns="0" spcFirstLastPara="1" rIns="0" wrap="square" tIns="0">
            <a:spAutoFit/>
          </a:bodyPr>
          <a:lstStyle/>
          <a:p>
            <a:pPr indent="0" lvl="0" marL="0" marR="0" rtl="0" algn="l">
              <a:lnSpc>
                <a:spcPct val="88888"/>
              </a:lnSpc>
              <a:spcBef>
                <a:spcPts val="0"/>
              </a:spcBef>
              <a:spcAft>
                <a:spcPts val="0"/>
              </a:spcAft>
              <a:buClr>
                <a:srgbClr val="000000"/>
              </a:buClr>
              <a:buSzPts val="3600"/>
              <a:buFont typeface="Arial"/>
              <a:buNone/>
            </a:pPr>
            <a:r>
              <a:rPr b="1" lang="en" sz="3600">
                <a:solidFill>
                  <a:srgbClr val="0F7DBD"/>
                </a:solidFill>
              </a:rPr>
              <a:t>Growing Trees</a:t>
            </a:r>
            <a:endParaRPr b="0" i="0" sz="1400" u="none" cap="none" strike="noStrike">
              <a:solidFill>
                <a:srgbClr val="0F7DBD"/>
              </a:solidFill>
              <a:latin typeface="Arial"/>
              <a:ea typeface="Arial"/>
              <a:cs typeface="Arial"/>
              <a:sym typeface="Arial"/>
            </a:endParaRPr>
          </a:p>
        </p:txBody>
      </p:sp>
      <p:sp>
        <p:nvSpPr>
          <p:cNvPr id="224" name="Google Shape;224;p15"/>
          <p:cNvSpPr txBox="1"/>
          <p:nvPr/>
        </p:nvSpPr>
        <p:spPr>
          <a:xfrm>
            <a:off x="137125" y="1252875"/>
            <a:ext cx="4061100" cy="3586500"/>
          </a:xfrm>
          <a:prstGeom prst="rect">
            <a:avLst/>
          </a:prstGeom>
          <a:noFill/>
          <a:ln>
            <a:noFill/>
          </a:ln>
        </p:spPr>
        <p:txBody>
          <a:bodyPr anchorCtr="0" anchor="t" bIns="45700" lIns="91425" spcFirstLastPara="1" rIns="91425" wrap="square" tIns="45700">
            <a:spAutoFit/>
          </a:bodyPr>
          <a:lstStyle/>
          <a:p>
            <a:pPr indent="-438150" lvl="0" marL="457200" marR="0" rtl="0" algn="l">
              <a:lnSpc>
                <a:spcPct val="100000"/>
              </a:lnSpc>
              <a:spcBef>
                <a:spcPts val="0"/>
              </a:spcBef>
              <a:spcAft>
                <a:spcPts val="0"/>
              </a:spcAft>
              <a:buClr>
                <a:srgbClr val="000000"/>
              </a:buClr>
              <a:buSzPts val="3300"/>
              <a:buFont typeface="Calibri"/>
              <a:buChar char="●"/>
            </a:pPr>
            <a:r>
              <a:rPr lang="en" sz="3200">
                <a:latin typeface="Calibri"/>
                <a:ea typeface="Calibri"/>
                <a:cs typeface="Calibri"/>
                <a:sym typeface="Calibri"/>
              </a:rPr>
              <a:t>Growing suitable trees in gardens</a:t>
            </a:r>
            <a:endParaRPr b="0" i="0" sz="1400" u="none" cap="none" strike="noStrike">
              <a:solidFill>
                <a:srgbClr val="000000"/>
              </a:solidFill>
              <a:latin typeface="Arial"/>
              <a:ea typeface="Arial"/>
              <a:cs typeface="Arial"/>
              <a:sym typeface="Arial"/>
            </a:endParaRPr>
          </a:p>
          <a:p>
            <a:pPr indent="-438150" lvl="0" marL="457200" marR="0" rtl="0" algn="l">
              <a:lnSpc>
                <a:spcPct val="100000"/>
              </a:lnSpc>
              <a:spcBef>
                <a:spcPts val="0"/>
              </a:spcBef>
              <a:spcAft>
                <a:spcPts val="0"/>
              </a:spcAft>
              <a:buClr>
                <a:srgbClr val="000000"/>
              </a:buClr>
              <a:buSzPts val="3300"/>
              <a:buFont typeface="Calibri"/>
              <a:buChar char="●"/>
            </a:pPr>
            <a:r>
              <a:rPr lang="en" sz="3200">
                <a:latin typeface="Calibri"/>
                <a:ea typeface="Calibri"/>
                <a:cs typeface="Calibri"/>
                <a:sym typeface="Calibri"/>
              </a:rPr>
              <a:t>Regenerating temperate rainforest</a:t>
            </a:r>
            <a:endParaRPr b="0" i="0" sz="1400" u="none" cap="none" strike="noStrike">
              <a:solidFill>
                <a:srgbClr val="000000"/>
              </a:solidFill>
              <a:latin typeface="Arial"/>
              <a:ea typeface="Arial"/>
              <a:cs typeface="Arial"/>
              <a:sym typeface="Arial"/>
            </a:endParaRPr>
          </a:p>
          <a:p>
            <a:pPr indent="-438150" lvl="0" marL="457200" marR="0" rtl="0" algn="l">
              <a:lnSpc>
                <a:spcPct val="100000"/>
              </a:lnSpc>
              <a:spcBef>
                <a:spcPts val="0"/>
              </a:spcBef>
              <a:spcAft>
                <a:spcPts val="0"/>
              </a:spcAft>
              <a:buClr>
                <a:srgbClr val="000000"/>
              </a:buClr>
              <a:buSzPts val="3300"/>
              <a:buFont typeface="Calibri"/>
              <a:buChar char="●"/>
            </a:pPr>
            <a:r>
              <a:rPr lang="en" sz="3200">
                <a:latin typeface="Calibri"/>
                <a:ea typeface="Calibri"/>
                <a:cs typeface="Calibri"/>
                <a:sym typeface="Calibri"/>
              </a:rPr>
              <a:t>Partnering with local landowners to grow more trees</a:t>
            </a:r>
            <a:endParaRPr b="0" i="0" sz="1400" u="none" cap="none" strike="noStrike">
              <a:solidFill>
                <a:srgbClr val="000000"/>
              </a:solidFill>
              <a:latin typeface="Arial"/>
              <a:ea typeface="Arial"/>
              <a:cs typeface="Arial"/>
              <a:sym typeface="Arial"/>
            </a:endParaRPr>
          </a:p>
        </p:txBody>
      </p:sp>
      <p:pic>
        <p:nvPicPr>
          <p:cNvPr descr="A group of people working on a road&#10;&#10;AI-generated content may be incorrect." id="225" name="Google Shape;225;p15"/>
          <p:cNvPicPr preferRelativeResize="0"/>
          <p:nvPr/>
        </p:nvPicPr>
        <p:blipFill rotWithShape="1">
          <a:blip r:embed="rId3">
            <a:alphaModFix/>
          </a:blip>
          <a:srcRect b="8993" l="0" r="11583" t="8878"/>
          <a:stretch/>
        </p:blipFill>
        <p:spPr>
          <a:xfrm>
            <a:off x="5151850" y="2777247"/>
            <a:ext cx="3837525" cy="2242950"/>
          </a:xfrm>
          <a:prstGeom prst="rect">
            <a:avLst/>
          </a:prstGeom>
          <a:noFill/>
          <a:ln>
            <a:noFill/>
          </a:ln>
        </p:spPr>
      </p:pic>
      <p:pic>
        <p:nvPicPr>
          <p:cNvPr id="226" name="Google Shape;226;p15"/>
          <p:cNvPicPr preferRelativeResize="0"/>
          <p:nvPr/>
        </p:nvPicPr>
        <p:blipFill rotWithShape="1">
          <a:blip r:embed="rId4">
            <a:alphaModFix/>
          </a:blip>
          <a:srcRect b="0" l="12301" r="2982" t="0"/>
          <a:stretch/>
        </p:blipFill>
        <p:spPr>
          <a:xfrm>
            <a:off x="4010075" y="152426"/>
            <a:ext cx="2807373" cy="2485450"/>
          </a:xfrm>
          <a:prstGeom prst="rect">
            <a:avLst/>
          </a:prstGeom>
          <a:noFill/>
          <a:ln>
            <a:noFill/>
          </a:ln>
        </p:spPr>
      </p:pic>
      <p:pic>
        <p:nvPicPr>
          <p:cNvPr id="227" name="Google Shape;227;p15"/>
          <p:cNvPicPr preferRelativeResize="0"/>
          <p:nvPr/>
        </p:nvPicPr>
        <p:blipFill rotWithShape="1">
          <a:blip r:embed="rId5">
            <a:alphaModFix/>
          </a:blip>
          <a:srcRect b="5927" l="19191" r="36074" t="0"/>
          <a:stretch/>
        </p:blipFill>
        <p:spPr>
          <a:xfrm>
            <a:off x="6957457" y="129943"/>
            <a:ext cx="2101200" cy="2485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descr="Have you ever wondered what your church or community could do to respond to the climate crisis?  &#10;&#10;St Lawrence's Church in Hungerford have turned from despair to hope by planting thousands of trees in their community - on estates, schools and farms - with trees donated by   @woodlandtrust &#10;&#10;We joined them on their latest tree planting adventure at Little Hidden Farm with members of the church, the local community and the farmer. &#10;&#10;Find out more about how you could plant trees: https://www.operationnoah.org/growing-trees-resources/&#10;&#10;Find out about free trees for community groups: https://www.woodlandtrust.org.uk/plant-trees/schools-and-communities/ &#10;&#10;St Lawrence's Church Hungerford: https://www.stlawrenceshungerford.org.uk/ &#10;&#10;&#10;Music used: Bensound.com License code: 1UBZUT9DGPF54GMF Artist: : Lunar Years" id="232" name="Google Shape;232;p14" title="Growing Hope: How one church is inspiring hope by planting thousands of trees">
            <a:hlinkClick r:id="rId3"/>
          </p:cNvPr>
          <p:cNvPicPr preferRelativeResize="0"/>
          <p:nvPr/>
        </p:nvPicPr>
        <p:blipFill>
          <a:blip r:embed="rId4">
            <a:alphaModFix/>
          </a:blip>
          <a:stretch>
            <a:fillRect/>
          </a:stretch>
        </p:blipFill>
        <p:spPr>
          <a:xfrm>
            <a:off x="238700" y="152400"/>
            <a:ext cx="8648050" cy="4864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3ce1cacd123_0_1"/>
          <p:cNvSpPr txBox="1"/>
          <p:nvPr/>
        </p:nvSpPr>
        <p:spPr>
          <a:xfrm>
            <a:off x="286230" y="267665"/>
            <a:ext cx="2544900" cy="985200"/>
          </a:xfrm>
          <a:prstGeom prst="rect">
            <a:avLst/>
          </a:prstGeom>
          <a:noFill/>
          <a:ln>
            <a:noFill/>
          </a:ln>
        </p:spPr>
        <p:txBody>
          <a:bodyPr anchorCtr="0" anchor="t" bIns="0" lIns="0" spcFirstLastPara="1" rIns="0" wrap="square" tIns="0">
            <a:spAutoFit/>
          </a:bodyPr>
          <a:lstStyle/>
          <a:p>
            <a:pPr indent="0" lvl="0" marL="0" marR="0" rtl="0" algn="l">
              <a:lnSpc>
                <a:spcPct val="88888"/>
              </a:lnSpc>
              <a:spcBef>
                <a:spcPts val="0"/>
              </a:spcBef>
              <a:spcAft>
                <a:spcPts val="0"/>
              </a:spcAft>
              <a:buClr>
                <a:srgbClr val="000000"/>
              </a:buClr>
              <a:buSzPts val="3600"/>
              <a:buFont typeface="Arial"/>
              <a:buNone/>
            </a:pPr>
            <a:r>
              <a:rPr b="1" i="0" lang="en" sz="3600" u="none" cap="none" strike="noStrike">
                <a:solidFill>
                  <a:srgbClr val="0F7DBD"/>
                </a:solidFill>
                <a:latin typeface="Arial"/>
                <a:ea typeface="Arial"/>
                <a:cs typeface="Arial"/>
                <a:sym typeface="Arial"/>
              </a:rPr>
              <a:t>Protecting peatland</a:t>
            </a:r>
            <a:endParaRPr b="0" i="0" sz="1400" u="none" cap="none" strike="noStrike">
              <a:solidFill>
                <a:srgbClr val="0F7DBD"/>
              </a:solidFill>
              <a:latin typeface="Arial"/>
              <a:ea typeface="Arial"/>
              <a:cs typeface="Arial"/>
              <a:sym typeface="Arial"/>
            </a:endParaRPr>
          </a:p>
        </p:txBody>
      </p:sp>
      <p:pic>
        <p:nvPicPr>
          <p:cNvPr descr="A grassy area with rocks and water&#10;&#10;AI-generated content may be incorrect." id="238" name="Google Shape;238;g3ce1cacd123_0_1"/>
          <p:cNvPicPr preferRelativeResize="0"/>
          <p:nvPr/>
        </p:nvPicPr>
        <p:blipFill rotWithShape="1">
          <a:blip r:embed="rId3">
            <a:alphaModFix/>
          </a:blip>
          <a:srcRect b="0" l="-4734" r="0" t="0"/>
          <a:stretch/>
        </p:blipFill>
        <p:spPr>
          <a:xfrm>
            <a:off x="6311839" y="267665"/>
            <a:ext cx="2553031" cy="2284835"/>
          </a:xfrm>
          <a:prstGeom prst="rect">
            <a:avLst/>
          </a:prstGeom>
          <a:noFill/>
          <a:ln>
            <a:noFill/>
          </a:ln>
        </p:spPr>
      </p:pic>
      <p:pic>
        <p:nvPicPr>
          <p:cNvPr descr="A landscape with hills and clouds&#10;&#10;AI-generated content may be incorrect." id="239" name="Google Shape;239;g3ce1cacd123_0_1"/>
          <p:cNvPicPr preferRelativeResize="0"/>
          <p:nvPr/>
        </p:nvPicPr>
        <p:blipFill rotWithShape="1">
          <a:blip r:embed="rId4">
            <a:alphaModFix/>
          </a:blip>
          <a:srcRect b="0" l="0" r="0" t="0"/>
          <a:stretch/>
        </p:blipFill>
        <p:spPr>
          <a:xfrm>
            <a:off x="4901153" y="2753189"/>
            <a:ext cx="3956624" cy="2173505"/>
          </a:xfrm>
          <a:prstGeom prst="rect">
            <a:avLst/>
          </a:prstGeom>
          <a:noFill/>
          <a:ln>
            <a:noFill/>
          </a:ln>
        </p:spPr>
      </p:pic>
      <p:pic>
        <p:nvPicPr>
          <p:cNvPr descr="A field of purple flowers&#10;&#10;AI-generated content may be incorrect." id="240" name="Google Shape;240;g3ce1cacd123_0_1"/>
          <p:cNvPicPr preferRelativeResize="0"/>
          <p:nvPr/>
        </p:nvPicPr>
        <p:blipFill rotWithShape="1">
          <a:blip r:embed="rId5">
            <a:alphaModFix/>
          </a:blip>
          <a:srcRect b="0" l="0" r="-675" t="-7492"/>
          <a:stretch/>
        </p:blipFill>
        <p:spPr>
          <a:xfrm>
            <a:off x="3872925" y="89130"/>
            <a:ext cx="2337177" cy="2463370"/>
          </a:xfrm>
          <a:prstGeom prst="rect">
            <a:avLst/>
          </a:prstGeom>
          <a:noFill/>
          <a:ln>
            <a:noFill/>
          </a:ln>
        </p:spPr>
      </p:pic>
      <p:sp>
        <p:nvSpPr>
          <p:cNvPr id="241" name="Google Shape;241;g3ce1cacd123_0_1"/>
          <p:cNvSpPr txBox="1"/>
          <p:nvPr/>
        </p:nvSpPr>
        <p:spPr>
          <a:xfrm>
            <a:off x="189976" y="1194246"/>
            <a:ext cx="4507200" cy="3586500"/>
          </a:xfrm>
          <a:prstGeom prst="rect">
            <a:avLst/>
          </a:prstGeom>
          <a:noFill/>
          <a:ln>
            <a:noFill/>
          </a:ln>
        </p:spPr>
        <p:txBody>
          <a:bodyPr anchorCtr="0" anchor="t" bIns="45700" lIns="91425" spcFirstLastPara="1" rIns="91425" wrap="square" tIns="45700">
            <a:spAutoFit/>
          </a:bodyPr>
          <a:lstStyle/>
          <a:p>
            <a:pPr indent="-438150" lvl="0" marL="457200" marR="0" rtl="0" algn="l">
              <a:lnSpc>
                <a:spcPct val="100000"/>
              </a:lnSpc>
              <a:spcBef>
                <a:spcPts val="0"/>
              </a:spcBef>
              <a:spcAft>
                <a:spcPts val="0"/>
              </a:spcAft>
              <a:buClr>
                <a:srgbClr val="000000"/>
              </a:buClr>
              <a:buSzPts val="3300"/>
              <a:buFont typeface="Calibri"/>
              <a:buChar char="●"/>
            </a:pPr>
            <a:r>
              <a:rPr b="0" i="0" lang="en" sz="3200" u="none" cap="none" strike="noStrike">
                <a:solidFill>
                  <a:srgbClr val="000000"/>
                </a:solidFill>
                <a:latin typeface="Calibri"/>
                <a:ea typeface="Calibri"/>
                <a:cs typeface="Calibri"/>
                <a:sym typeface="Calibri"/>
              </a:rPr>
              <a:t>Supporting peat restoration work locally</a:t>
            </a:r>
            <a:endParaRPr b="0" i="0" sz="1400" u="none" cap="none" strike="noStrike">
              <a:solidFill>
                <a:srgbClr val="000000"/>
              </a:solidFill>
              <a:latin typeface="Arial"/>
              <a:ea typeface="Arial"/>
              <a:cs typeface="Arial"/>
              <a:sym typeface="Arial"/>
            </a:endParaRPr>
          </a:p>
          <a:p>
            <a:pPr indent="-438150" lvl="0" marL="457200" marR="0" rtl="0" algn="l">
              <a:lnSpc>
                <a:spcPct val="100000"/>
              </a:lnSpc>
              <a:spcBef>
                <a:spcPts val="0"/>
              </a:spcBef>
              <a:spcAft>
                <a:spcPts val="0"/>
              </a:spcAft>
              <a:buClr>
                <a:srgbClr val="000000"/>
              </a:buClr>
              <a:buSzPts val="3300"/>
              <a:buFont typeface="Calibri"/>
              <a:buChar char="●"/>
            </a:pPr>
            <a:r>
              <a:rPr b="0" i="0" lang="en" sz="3200" u="none" cap="none" strike="noStrike">
                <a:solidFill>
                  <a:srgbClr val="000000"/>
                </a:solidFill>
                <a:latin typeface="Calibri"/>
                <a:ea typeface="Calibri"/>
                <a:cs typeface="Calibri"/>
                <a:sym typeface="Calibri"/>
              </a:rPr>
              <a:t>Ensuring compost is peat-free (&amp; plants)</a:t>
            </a:r>
            <a:endParaRPr b="0" i="0" sz="1400" u="none" cap="none" strike="noStrike">
              <a:solidFill>
                <a:srgbClr val="000000"/>
              </a:solidFill>
              <a:latin typeface="Arial"/>
              <a:ea typeface="Arial"/>
              <a:cs typeface="Arial"/>
              <a:sym typeface="Arial"/>
            </a:endParaRPr>
          </a:p>
          <a:p>
            <a:pPr indent="-438150" lvl="0" marL="457200" marR="0" rtl="0" algn="l">
              <a:lnSpc>
                <a:spcPct val="100000"/>
              </a:lnSpc>
              <a:spcBef>
                <a:spcPts val="0"/>
              </a:spcBef>
              <a:spcAft>
                <a:spcPts val="0"/>
              </a:spcAft>
              <a:buClr>
                <a:srgbClr val="000000"/>
              </a:buClr>
              <a:buSzPts val="3300"/>
              <a:buFont typeface="Calibri"/>
              <a:buChar char="●"/>
            </a:pPr>
            <a:r>
              <a:rPr b="0" i="0" lang="en" sz="3200" u="none" cap="none" strike="noStrike">
                <a:solidFill>
                  <a:srgbClr val="000000"/>
                </a:solidFill>
                <a:latin typeface="Calibri"/>
                <a:ea typeface="Calibri"/>
                <a:cs typeface="Calibri"/>
                <a:sym typeface="Calibri"/>
              </a:rPr>
              <a:t>Join campaigns to ban horticultural peat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descr="New and incredibly exciting work has started at The Greenhouse Project, growing sphagnum moss that will be used as part of the Lancashire Wildlife Trust's peatland restoration work in the West Pennine Moors. &#10;&#10;What is sphagnum moss?&#10;https://www.lancswt.org.uk/blog/jenny-bennion/what-sphagnum-moss-and-why-it-important&#10;&#10;Learn more about The Greenhouse Project at Witton Country Park:&#10;https://www.lancswt.org.uk/greenhouse-project&#10;&#10;Learn more about the Lancashire Peat Partnership:&#10;https://www.lancswt.org.uk/our-work/projects/peatland-restoration/lancashire-peat-partnership&#10;&#10;Our project wouldn't be possible without the guidance and knowledge from The Calderdale Sphagnum Project by Calderdale Countryside and Woodlands Team. &#10;&#10;Contact: calderdale@countryside.gov.uk" id="246" name="Google Shape;246;g3ce85961092_0_5" title="Growing sphagnum moss at The Greenhouse Project">
            <a:hlinkClick r:id="rId3"/>
          </p:cNvPr>
          <p:cNvPicPr preferRelativeResize="0"/>
          <p:nvPr/>
        </p:nvPicPr>
        <p:blipFill>
          <a:blip r:embed="rId4">
            <a:alphaModFix/>
          </a:blip>
          <a:stretch>
            <a:fillRect/>
          </a:stretch>
        </p:blipFill>
        <p:spPr>
          <a:xfrm>
            <a:off x="243114" y="152400"/>
            <a:ext cx="8621675" cy="484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6"/>
          <p:cNvSpPr txBox="1"/>
          <p:nvPr/>
        </p:nvSpPr>
        <p:spPr>
          <a:xfrm>
            <a:off x="286223" y="267675"/>
            <a:ext cx="3910200" cy="985200"/>
          </a:xfrm>
          <a:prstGeom prst="rect">
            <a:avLst/>
          </a:prstGeom>
          <a:noFill/>
          <a:ln>
            <a:noFill/>
          </a:ln>
        </p:spPr>
        <p:txBody>
          <a:bodyPr anchorCtr="0" anchor="t" bIns="0" lIns="0" spcFirstLastPara="1" rIns="0" wrap="square" tIns="0">
            <a:spAutoFit/>
          </a:bodyPr>
          <a:lstStyle/>
          <a:p>
            <a:pPr indent="0" lvl="0" marL="0" marR="0" rtl="0" algn="l">
              <a:lnSpc>
                <a:spcPct val="88888"/>
              </a:lnSpc>
              <a:spcBef>
                <a:spcPts val="0"/>
              </a:spcBef>
              <a:spcAft>
                <a:spcPts val="0"/>
              </a:spcAft>
              <a:buClr>
                <a:srgbClr val="000000"/>
              </a:buClr>
              <a:buSzPts val="3600"/>
              <a:buFont typeface="Arial"/>
              <a:buNone/>
            </a:pPr>
            <a:r>
              <a:rPr b="1" i="0" lang="en" sz="3600" u="none" cap="none" strike="noStrike">
                <a:solidFill>
                  <a:srgbClr val="0F7DBD"/>
                </a:solidFill>
                <a:latin typeface="Arial"/>
                <a:ea typeface="Arial"/>
                <a:cs typeface="Arial"/>
                <a:sym typeface="Arial"/>
              </a:rPr>
              <a:t>Supporting farm net zero</a:t>
            </a:r>
            <a:endParaRPr b="0" i="0" sz="1400" u="none" cap="none" strike="noStrike">
              <a:solidFill>
                <a:srgbClr val="0F7DBD"/>
              </a:solidFill>
              <a:latin typeface="Arial"/>
              <a:ea typeface="Arial"/>
              <a:cs typeface="Arial"/>
              <a:sym typeface="Arial"/>
            </a:endParaRPr>
          </a:p>
        </p:txBody>
      </p:sp>
      <p:sp>
        <p:nvSpPr>
          <p:cNvPr id="252" name="Google Shape;252;p16"/>
          <p:cNvSpPr txBox="1"/>
          <p:nvPr/>
        </p:nvSpPr>
        <p:spPr>
          <a:xfrm>
            <a:off x="189976" y="1194246"/>
            <a:ext cx="4006467" cy="3046988"/>
          </a:xfrm>
          <a:prstGeom prst="rect">
            <a:avLst/>
          </a:prstGeom>
          <a:noFill/>
          <a:ln>
            <a:noFill/>
          </a:ln>
        </p:spPr>
        <p:txBody>
          <a:bodyPr anchorCtr="0" anchor="t" bIns="45700" lIns="91425" spcFirstLastPara="1" rIns="91425" wrap="square" tIns="45700">
            <a:spAutoFit/>
          </a:bodyPr>
          <a:lstStyle/>
          <a:p>
            <a:pPr indent="-438150" lvl="0" marL="457200" marR="0" rtl="0" algn="l">
              <a:lnSpc>
                <a:spcPct val="100000"/>
              </a:lnSpc>
              <a:spcBef>
                <a:spcPts val="0"/>
              </a:spcBef>
              <a:spcAft>
                <a:spcPts val="0"/>
              </a:spcAft>
              <a:buClr>
                <a:srgbClr val="000000"/>
              </a:buClr>
              <a:buSzPts val="3300"/>
              <a:buFont typeface="Calibri"/>
              <a:buChar char="●"/>
            </a:pPr>
            <a:r>
              <a:rPr b="0" i="0" lang="en" sz="3200" u="none" cap="none" strike="noStrike">
                <a:solidFill>
                  <a:srgbClr val="000000"/>
                </a:solidFill>
                <a:latin typeface="Calibri"/>
                <a:ea typeface="Calibri"/>
                <a:cs typeface="Calibri"/>
                <a:sym typeface="Calibri"/>
              </a:rPr>
              <a:t>Reduce food waste</a:t>
            </a:r>
            <a:endParaRPr b="0" i="0" sz="1400" u="none" cap="none" strike="noStrike">
              <a:solidFill>
                <a:srgbClr val="000000"/>
              </a:solidFill>
              <a:latin typeface="Arial"/>
              <a:ea typeface="Arial"/>
              <a:cs typeface="Arial"/>
              <a:sym typeface="Arial"/>
            </a:endParaRPr>
          </a:p>
          <a:p>
            <a:pPr indent="-438150" lvl="0" marL="457200" marR="0" rtl="0" algn="l">
              <a:lnSpc>
                <a:spcPct val="100000"/>
              </a:lnSpc>
              <a:spcBef>
                <a:spcPts val="0"/>
              </a:spcBef>
              <a:spcAft>
                <a:spcPts val="0"/>
              </a:spcAft>
              <a:buClr>
                <a:srgbClr val="000000"/>
              </a:buClr>
              <a:buSzPts val="3300"/>
              <a:buFont typeface="Calibri"/>
              <a:buChar char="●"/>
            </a:pPr>
            <a:r>
              <a:rPr b="0" i="0" lang="en" sz="3200" u="none" cap="none" strike="noStrike">
                <a:solidFill>
                  <a:srgbClr val="000000"/>
                </a:solidFill>
                <a:latin typeface="Calibri"/>
                <a:ea typeface="Calibri"/>
                <a:cs typeface="Calibri"/>
                <a:sym typeface="Calibri"/>
              </a:rPr>
              <a:t>Support nature-friendly farmers</a:t>
            </a:r>
            <a:endParaRPr b="0" i="0" sz="1400" u="none" cap="none" strike="noStrike">
              <a:solidFill>
                <a:srgbClr val="000000"/>
              </a:solidFill>
              <a:latin typeface="Arial"/>
              <a:ea typeface="Arial"/>
              <a:cs typeface="Arial"/>
              <a:sym typeface="Arial"/>
            </a:endParaRPr>
          </a:p>
          <a:p>
            <a:pPr indent="-438150" lvl="0" marL="457200" marR="0" rtl="0" algn="l">
              <a:lnSpc>
                <a:spcPct val="100000"/>
              </a:lnSpc>
              <a:spcBef>
                <a:spcPts val="0"/>
              </a:spcBef>
              <a:spcAft>
                <a:spcPts val="0"/>
              </a:spcAft>
              <a:buClr>
                <a:srgbClr val="000000"/>
              </a:buClr>
              <a:buSzPts val="3300"/>
              <a:buFont typeface="Calibri"/>
              <a:buChar char="●"/>
            </a:pPr>
            <a:r>
              <a:rPr b="0" i="0" lang="en" sz="3200" u="none" cap="none" strike="noStrike">
                <a:solidFill>
                  <a:srgbClr val="000000"/>
                </a:solidFill>
                <a:latin typeface="Calibri"/>
                <a:ea typeface="Calibri"/>
                <a:cs typeface="Calibri"/>
                <a:sym typeface="Calibri"/>
              </a:rPr>
              <a:t>Support community farm projects on church land</a:t>
            </a:r>
            <a:endParaRPr b="0" i="0" sz="1400" u="none" cap="none" strike="noStrike">
              <a:solidFill>
                <a:srgbClr val="000000"/>
              </a:solidFill>
              <a:latin typeface="Arial"/>
              <a:ea typeface="Arial"/>
              <a:cs typeface="Arial"/>
              <a:sym typeface="Arial"/>
            </a:endParaRPr>
          </a:p>
        </p:txBody>
      </p:sp>
      <p:pic>
        <p:nvPicPr>
          <p:cNvPr descr="Aerial view of a farm&#10;&#10;AI-generated content may be incorrect." id="253" name="Google Shape;253;p16"/>
          <p:cNvPicPr preferRelativeResize="0"/>
          <p:nvPr/>
        </p:nvPicPr>
        <p:blipFill rotWithShape="1">
          <a:blip r:embed="rId3">
            <a:alphaModFix/>
          </a:blip>
          <a:srcRect b="0" l="0" r="0" t="0"/>
          <a:stretch/>
        </p:blipFill>
        <p:spPr>
          <a:xfrm>
            <a:off x="4443772" y="2552028"/>
            <a:ext cx="4399537" cy="2366804"/>
          </a:xfrm>
          <a:prstGeom prst="rect">
            <a:avLst/>
          </a:prstGeom>
          <a:noFill/>
          <a:ln>
            <a:noFill/>
          </a:ln>
        </p:spPr>
      </p:pic>
      <p:pic>
        <p:nvPicPr>
          <p:cNvPr descr="A child holding a squash and a bucket of vegetables&#10;&#10;AI-generated content may be incorrect." id="254" name="Google Shape;254;p16"/>
          <p:cNvPicPr preferRelativeResize="0"/>
          <p:nvPr/>
        </p:nvPicPr>
        <p:blipFill rotWithShape="1">
          <a:blip r:embed="rId4">
            <a:alphaModFix/>
          </a:blip>
          <a:srcRect b="0" l="0" r="0" t="0"/>
          <a:stretch/>
        </p:blipFill>
        <p:spPr>
          <a:xfrm>
            <a:off x="7315200" y="267665"/>
            <a:ext cx="1528109" cy="2037478"/>
          </a:xfrm>
          <a:prstGeom prst="rect">
            <a:avLst/>
          </a:prstGeom>
          <a:noFill/>
          <a:ln>
            <a:noFill/>
          </a:ln>
        </p:spPr>
      </p:pic>
      <p:pic>
        <p:nvPicPr>
          <p:cNvPr descr="A group of people holding signs&#10;&#10;AI-generated content may be incorrect." id="255" name="Google Shape;255;p16"/>
          <p:cNvPicPr preferRelativeResize="0"/>
          <p:nvPr/>
        </p:nvPicPr>
        <p:blipFill rotWithShape="1">
          <a:blip r:embed="rId5">
            <a:alphaModFix/>
          </a:blip>
          <a:srcRect b="-460" l="0" r="0" t="0"/>
          <a:stretch/>
        </p:blipFill>
        <p:spPr>
          <a:xfrm>
            <a:off x="4443772" y="267665"/>
            <a:ext cx="2496820" cy="203747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descr="FFC is a community interest company (CIC), or ‘business with purpose’ that was formally created in 2019 in Falmouth, Cornwall. We aim to benefit the people of Falmouth and Penryn, as well as the wider bio-region by promoting the production and consumption of agro-ecological food. We have three sister projects, The Grocery, an online food shop that sells local, agroecological produce at a fair price. The Kitchen (FFCK), a meals-on-wheels delivery service that cooks nutritious, ethically sourced meals for those in need every week (recently surpassing the 50,000 meal milestone!). And Loveland, a 10 acre community field in Penryn, providing a space to learn and engage with nature, grow food, and build community.&#10;&#10;Find out more about us !&#10;&#10;Website: https://falmouthfood.coop/&#10;Instagram: https://www.instagram.com/falmouthfoodcoop/&#10;Facebook: https://www.facebook.com/falmouthfoodcoop&#10;&#10;A warm thankyou to Stella Hart (@stellahart_creative) for creating this film for us! &#10;&#10;'#community #organic #cooperative #agroecology #cornwall #foodforall #FFC #loveland" id="260" name="Google Shape;260;g3ce85961092_0_1" title="The Falmouth Food Co-op">
            <a:hlinkClick r:id="rId3"/>
          </p:cNvPr>
          <p:cNvPicPr preferRelativeResize="0"/>
          <p:nvPr/>
        </p:nvPicPr>
        <p:blipFill>
          <a:blip r:embed="rId4">
            <a:alphaModFix/>
          </a:blip>
          <a:stretch>
            <a:fillRect/>
          </a:stretch>
        </p:blipFill>
        <p:spPr>
          <a:xfrm>
            <a:off x="152400" y="152400"/>
            <a:ext cx="8670575" cy="487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17"/>
          <p:cNvPicPr preferRelativeResize="0"/>
          <p:nvPr/>
        </p:nvPicPr>
        <p:blipFill rotWithShape="1">
          <a:blip r:embed="rId3">
            <a:alphaModFix/>
          </a:blip>
          <a:srcRect b="0" l="0" r="0" t="0"/>
          <a:stretch/>
        </p:blipFill>
        <p:spPr>
          <a:xfrm>
            <a:off x="6481911" y="3812415"/>
            <a:ext cx="2596275" cy="1173740"/>
          </a:xfrm>
          <a:prstGeom prst="rect">
            <a:avLst/>
          </a:prstGeom>
          <a:noFill/>
          <a:ln>
            <a:noFill/>
          </a:ln>
        </p:spPr>
      </p:pic>
      <p:sp>
        <p:nvSpPr>
          <p:cNvPr id="267" name="Google Shape;267;p17"/>
          <p:cNvSpPr txBox="1"/>
          <p:nvPr/>
        </p:nvSpPr>
        <p:spPr>
          <a:xfrm>
            <a:off x="469050" y="212575"/>
            <a:ext cx="67641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1" i="0" lang="en" sz="4000" u="none" cap="none" strike="noStrike">
                <a:solidFill>
                  <a:srgbClr val="0F7DBD"/>
                </a:solidFill>
                <a:latin typeface="Arial"/>
                <a:ea typeface="Arial"/>
                <a:cs typeface="Arial"/>
                <a:sym typeface="Arial"/>
              </a:rPr>
              <a:t>How can you get involved</a:t>
            </a:r>
            <a:endParaRPr b="1" i="0" sz="4000" u="none" cap="none" strike="noStrike">
              <a:solidFill>
                <a:srgbClr val="0F7DBD"/>
              </a:solidFill>
              <a:latin typeface="Arial"/>
              <a:ea typeface="Arial"/>
              <a:cs typeface="Arial"/>
              <a:sym typeface="Arial"/>
            </a:endParaRPr>
          </a:p>
        </p:txBody>
      </p:sp>
      <p:sp>
        <p:nvSpPr>
          <p:cNvPr id="268" name="Google Shape;268;p17"/>
          <p:cNvSpPr txBox="1"/>
          <p:nvPr/>
        </p:nvSpPr>
        <p:spPr>
          <a:xfrm>
            <a:off x="1831691" y="1186650"/>
            <a:ext cx="5985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400"/>
              </a:spcAft>
              <a:buClr>
                <a:srgbClr val="000000"/>
              </a:buClr>
              <a:buSzPts val="2400"/>
              <a:buFont typeface="Arial"/>
              <a:buNone/>
            </a:pPr>
            <a:r>
              <a:rPr b="1" i="0" lang="en" sz="2400" u="none" cap="none" strike="noStrike">
                <a:solidFill>
                  <a:schemeClr val="dk1"/>
                </a:solidFill>
                <a:latin typeface="Calibri"/>
                <a:ea typeface="Calibri"/>
                <a:cs typeface="Calibri"/>
                <a:sym typeface="Calibri"/>
              </a:rPr>
              <a:t>Become an ‘Operation Noah Champion’</a:t>
            </a:r>
            <a:endParaRPr b="1" i="0" sz="2400" u="none" cap="none" strike="noStrike">
              <a:solidFill>
                <a:schemeClr val="dk1"/>
              </a:solidFill>
              <a:latin typeface="Calibri"/>
              <a:ea typeface="Calibri"/>
              <a:cs typeface="Calibri"/>
              <a:sym typeface="Calibri"/>
            </a:endParaRPr>
          </a:p>
        </p:txBody>
      </p:sp>
      <p:sp>
        <p:nvSpPr>
          <p:cNvPr id="269" name="Google Shape;269;p17"/>
          <p:cNvSpPr txBox="1"/>
          <p:nvPr/>
        </p:nvSpPr>
        <p:spPr>
          <a:xfrm>
            <a:off x="1403943" y="3887275"/>
            <a:ext cx="2786100" cy="84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400"/>
              </a:spcAft>
              <a:buClr>
                <a:srgbClr val="000000"/>
              </a:buClr>
              <a:buSzPts val="2400"/>
              <a:buFont typeface="Arial"/>
              <a:buNone/>
            </a:pPr>
            <a:r>
              <a:rPr b="1" i="0" lang="en" sz="2400" u="none" cap="none" strike="noStrike">
                <a:solidFill>
                  <a:schemeClr val="dk1"/>
                </a:solidFill>
                <a:latin typeface="Calibri"/>
                <a:ea typeface="Calibri"/>
                <a:cs typeface="Calibri"/>
                <a:sym typeface="Calibri"/>
              </a:rPr>
              <a:t>Support our work</a:t>
            </a:r>
            <a:endParaRPr b="1" i="0" sz="2400" u="none" cap="none" strike="noStrike">
              <a:solidFill>
                <a:schemeClr val="dk1"/>
              </a:solidFill>
              <a:latin typeface="Calibri"/>
              <a:ea typeface="Calibri"/>
              <a:cs typeface="Calibri"/>
              <a:sym typeface="Calibri"/>
            </a:endParaRPr>
          </a:p>
        </p:txBody>
      </p:sp>
      <p:sp>
        <p:nvSpPr>
          <p:cNvPr id="270" name="Google Shape;270;p17"/>
          <p:cNvSpPr txBox="1"/>
          <p:nvPr/>
        </p:nvSpPr>
        <p:spPr>
          <a:xfrm>
            <a:off x="423781" y="1903084"/>
            <a:ext cx="8296500" cy="97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400"/>
              </a:spcAft>
              <a:buClr>
                <a:srgbClr val="000000"/>
              </a:buClr>
              <a:buSzPts val="2400"/>
              <a:buFont typeface="Arial"/>
              <a:buNone/>
            </a:pPr>
            <a:r>
              <a:rPr b="1" i="0" lang="en" sz="2400" u="none" cap="none" strike="noStrike">
                <a:solidFill>
                  <a:schemeClr val="dk1"/>
                </a:solidFill>
                <a:latin typeface="Calibri"/>
                <a:ea typeface="Calibri"/>
                <a:cs typeface="Calibri"/>
                <a:sym typeface="Calibri"/>
              </a:rPr>
              <a:t>Inspire your church to do more with its land – use our resources and share inspiring examples with church leadership</a:t>
            </a:r>
            <a:endParaRPr b="1" i="0" sz="2400" u="none" cap="none" strike="noStrike">
              <a:solidFill>
                <a:schemeClr val="dk1"/>
              </a:solidFill>
              <a:latin typeface="Calibri"/>
              <a:ea typeface="Calibri"/>
              <a:cs typeface="Calibri"/>
              <a:sym typeface="Calibri"/>
            </a:endParaRPr>
          </a:p>
        </p:txBody>
      </p:sp>
      <p:sp>
        <p:nvSpPr>
          <p:cNvPr id="271" name="Google Shape;271;p17"/>
          <p:cNvSpPr txBox="1"/>
          <p:nvPr/>
        </p:nvSpPr>
        <p:spPr>
          <a:xfrm>
            <a:off x="975049" y="2881975"/>
            <a:ext cx="6358500" cy="97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400"/>
              </a:spcBef>
              <a:spcAft>
                <a:spcPts val="400"/>
              </a:spcAft>
              <a:buClr>
                <a:srgbClr val="000000"/>
              </a:buClr>
              <a:buSzPts val="2400"/>
              <a:buFont typeface="Arial"/>
              <a:buNone/>
            </a:pPr>
            <a:r>
              <a:rPr b="1" i="0" lang="en" sz="2400" u="none" cap="none" strike="noStrike">
                <a:solidFill>
                  <a:schemeClr val="dk1"/>
                </a:solidFill>
                <a:latin typeface="Calibri"/>
                <a:ea typeface="Calibri"/>
                <a:cs typeface="Calibri"/>
                <a:sym typeface="Calibri"/>
              </a:rPr>
              <a:t>Support o</a:t>
            </a:r>
            <a:r>
              <a:rPr b="1" lang="en" sz="2400">
                <a:solidFill>
                  <a:schemeClr val="dk1"/>
                </a:solidFill>
                <a:latin typeface="Calibri"/>
                <a:ea typeface="Calibri"/>
                <a:cs typeface="Calibri"/>
                <a:sym typeface="Calibri"/>
              </a:rPr>
              <a:t>ther local projects working to enhance biodiversity and take climate action</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Sharon Hall</dc:creator>
</cp:coreProperties>
</file>